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56" r:id="rId5"/>
  </p:sldMasterIdLst>
  <p:notesMasterIdLst>
    <p:notesMasterId r:id="rId24"/>
  </p:notesMasterIdLst>
  <p:handoutMasterIdLst>
    <p:handoutMasterId r:id="rId25"/>
  </p:handoutMasterIdLst>
  <p:sldIdLst>
    <p:sldId id="378" r:id="rId6"/>
    <p:sldId id="386" r:id="rId7"/>
    <p:sldId id="412" r:id="rId8"/>
    <p:sldId id="413" r:id="rId9"/>
    <p:sldId id="387" r:id="rId10"/>
    <p:sldId id="398" r:id="rId11"/>
    <p:sldId id="415" r:id="rId12"/>
    <p:sldId id="416" r:id="rId13"/>
    <p:sldId id="417" r:id="rId14"/>
    <p:sldId id="418" r:id="rId15"/>
    <p:sldId id="411" r:id="rId16"/>
    <p:sldId id="404" r:id="rId17"/>
    <p:sldId id="392" r:id="rId18"/>
    <p:sldId id="389" r:id="rId19"/>
    <p:sldId id="394" r:id="rId20"/>
    <p:sldId id="393" r:id="rId21"/>
    <p:sldId id="390" r:id="rId22"/>
    <p:sldId id="319" r:id="rId2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C00AC"/>
    <a:srgbClr val="646464"/>
    <a:srgbClr val="FBFBFB"/>
    <a:srgbClr val="191919"/>
    <a:srgbClr val="FFFFFF"/>
    <a:srgbClr val="333333"/>
    <a:srgbClr val="EE8200"/>
    <a:srgbClr val="F28500"/>
    <a:srgbClr val="83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81139" autoAdjust="0"/>
  </p:normalViewPr>
  <p:slideViewPr>
    <p:cSldViewPr snapToGrid="0">
      <p:cViewPr>
        <p:scale>
          <a:sx n="50" d="100"/>
          <a:sy n="50" d="100"/>
        </p:scale>
        <p:origin x="-1470" y="-288"/>
      </p:cViewPr>
      <p:guideLst>
        <p:guide orient="horz" pos="147"/>
        <p:guide orient="horz" pos="4171"/>
        <p:guide orient="horz" pos="2307"/>
        <p:guide orient="horz" pos="3565"/>
        <p:guide orient="horz" pos="3624"/>
        <p:guide orient="horz" pos="912"/>
        <p:guide orient="horz" pos="1057"/>
        <p:guide orient="horz" pos="2375"/>
        <p:guide orient="horz" pos="1114"/>
        <p:guide pos="3806"/>
        <p:guide pos="2557"/>
        <p:guide pos="128"/>
        <p:guide pos="6301"/>
        <p:guide pos="1312"/>
        <p:guide pos="5123"/>
        <p:guide pos="1379"/>
        <p:guide pos="2626"/>
        <p:guide pos="3882"/>
        <p:guide pos="5056"/>
        <p:guide pos="6368"/>
        <p:guide pos="7548"/>
        <p:guide pos="328"/>
      </p:guideLst>
    </p:cSldViewPr>
  </p:slideViewPr>
  <p:notesTextViewPr>
    <p:cViewPr>
      <p:scale>
        <a:sx n="100" d="100"/>
        <a:sy n="100" d="100"/>
      </p:scale>
      <p:origin x="0" y="0"/>
    </p:cViewPr>
  </p:notesTextViewPr>
  <p:sorterViewPr>
    <p:cViewPr>
      <p:scale>
        <a:sx n="100" d="100"/>
        <a:sy n="100" d="100"/>
      </p:scale>
      <p:origin x="0" y="30"/>
    </p:cViewPr>
  </p:sorterViewPr>
  <p:notesViewPr>
    <p:cSldViewPr snapToGrid="0" showGuides="1">
      <p:cViewPr varScale="1">
        <p:scale>
          <a:sx n="99" d="100"/>
          <a:sy n="99" d="100"/>
        </p:scale>
        <p:origin x="-349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8CF7C-B677-47A7-833F-FA6A0369C853}"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en-US"/>
        </a:p>
      </dgm:t>
    </dgm:pt>
    <dgm:pt modelId="{FFFFF334-A159-4F3A-9955-D5833EBF6E9F}">
      <dgm:prSet phldrT="[Text]"/>
      <dgm:spPr/>
      <dgm:t>
        <a:bodyPr/>
        <a:lstStyle/>
        <a:p>
          <a:r>
            <a:rPr lang="en-US" dirty="0" smtClean="0"/>
            <a:t>2010</a:t>
          </a:r>
          <a:endParaRPr lang="en-US" dirty="0"/>
        </a:p>
      </dgm:t>
    </dgm:pt>
    <dgm:pt modelId="{DCB8128A-AF4D-47F9-8ABD-E18EFF2A5A93}" type="parTrans" cxnId="{8AF78FB4-187B-462E-A956-29F2B80EE8BB}">
      <dgm:prSet/>
      <dgm:spPr/>
      <dgm:t>
        <a:bodyPr/>
        <a:lstStyle/>
        <a:p>
          <a:endParaRPr lang="en-US"/>
        </a:p>
      </dgm:t>
    </dgm:pt>
    <dgm:pt modelId="{9F8277FF-E465-445A-A4CD-4F5745C70FBD}" type="sibTrans" cxnId="{8AF78FB4-187B-462E-A956-29F2B80EE8BB}">
      <dgm:prSet/>
      <dgm:spPr/>
      <dgm:t>
        <a:bodyPr/>
        <a:lstStyle/>
        <a:p>
          <a:endParaRPr lang="en-US"/>
        </a:p>
      </dgm:t>
    </dgm:pt>
    <dgm:pt modelId="{AC175A38-FAC8-4668-BFC3-77EF2C28FDBF}">
      <dgm:prSet phldrT="[Text]"/>
      <dgm:spPr/>
      <dgm:t>
        <a:bodyPr/>
        <a:lstStyle/>
        <a:p>
          <a:r>
            <a:rPr lang="en-US" dirty="0" smtClean="0">
              <a:latin typeface="+mj-lt"/>
            </a:rPr>
            <a:t>SQL Server/Azure integration</a:t>
          </a:r>
          <a:endParaRPr lang="en-US" dirty="0">
            <a:latin typeface="+mj-lt"/>
          </a:endParaRPr>
        </a:p>
      </dgm:t>
    </dgm:pt>
    <dgm:pt modelId="{5A94C9CD-B907-4ACE-95B9-910604179DDD}" type="parTrans" cxnId="{99726C8D-7A5A-42D8-B74A-A16385579760}">
      <dgm:prSet/>
      <dgm:spPr/>
      <dgm:t>
        <a:bodyPr/>
        <a:lstStyle/>
        <a:p>
          <a:endParaRPr lang="en-US"/>
        </a:p>
      </dgm:t>
    </dgm:pt>
    <dgm:pt modelId="{89193B2E-E69D-4DC8-9E06-BF7A9EAC9CB1}" type="sibTrans" cxnId="{99726C8D-7A5A-42D8-B74A-A16385579760}">
      <dgm:prSet/>
      <dgm:spPr/>
      <dgm:t>
        <a:bodyPr/>
        <a:lstStyle/>
        <a:p>
          <a:endParaRPr lang="en-US"/>
        </a:p>
      </dgm:t>
    </dgm:pt>
    <dgm:pt modelId="{2E436014-E3EC-437D-82A1-FA9EDA4AF914}">
      <dgm:prSet phldrT="[Text]"/>
      <dgm:spPr/>
      <dgm:t>
        <a:bodyPr/>
        <a:lstStyle/>
        <a:p>
          <a:r>
            <a:rPr lang="en-US" dirty="0" smtClean="0">
              <a:latin typeface="+mj-lt"/>
            </a:rPr>
            <a:t>Zip files on drupal.org</a:t>
          </a:r>
          <a:endParaRPr lang="en-US" dirty="0">
            <a:latin typeface="+mj-lt"/>
          </a:endParaRPr>
        </a:p>
      </dgm:t>
    </dgm:pt>
    <dgm:pt modelId="{A05A0966-7288-4D99-B554-08001555D65B}" type="parTrans" cxnId="{C87C5250-3E9A-410A-A4D3-9605DCBE3F43}">
      <dgm:prSet/>
      <dgm:spPr/>
      <dgm:t>
        <a:bodyPr/>
        <a:lstStyle/>
        <a:p>
          <a:endParaRPr lang="en-US"/>
        </a:p>
      </dgm:t>
    </dgm:pt>
    <dgm:pt modelId="{B4E6219A-243A-492A-A010-9DB0B17CA478}" type="sibTrans" cxnId="{C87C5250-3E9A-410A-A4D3-9605DCBE3F43}">
      <dgm:prSet/>
      <dgm:spPr/>
      <dgm:t>
        <a:bodyPr/>
        <a:lstStyle/>
        <a:p>
          <a:endParaRPr lang="en-US"/>
        </a:p>
      </dgm:t>
    </dgm:pt>
    <dgm:pt modelId="{A0F702F3-3514-4D04-B0B2-3D82FAF10DCF}">
      <dgm:prSet phldrT="[Text]"/>
      <dgm:spPr/>
      <dgm:t>
        <a:bodyPr/>
        <a:lstStyle/>
        <a:p>
          <a:r>
            <a:rPr lang="en-US" dirty="0" smtClean="0"/>
            <a:t>2011</a:t>
          </a:r>
          <a:endParaRPr lang="en-US" dirty="0"/>
        </a:p>
      </dgm:t>
    </dgm:pt>
    <dgm:pt modelId="{84EA0CAB-4E43-4709-81A0-3225F9977F49}" type="parTrans" cxnId="{3B639905-CE5E-4CF9-8BAD-26F12F7CA3E9}">
      <dgm:prSet/>
      <dgm:spPr/>
      <dgm:t>
        <a:bodyPr/>
        <a:lstStyle/>
        <a:p>
          <a:endParaRPr lang="en-US"/>
        </a:p>
      </dgm:t>
    </dgm:pt>
    <dgm:pt modelId="{6CC299B1-8133-4A0E-BF1A-04F16AD56CDA}" type="sibTrans" cxnId="{3B639905-CE5E-4CF9-8BAD-26F12F7CA3E9}">
      <dgm:prSet/>
      <dgm:spPr/>
      <dgm:t>
        <a:bodyPr/>
        <a:lstStyle/>
        <a:p>
          <a:endParaRPr lang="en-US"/>
        </a:p>
      </dgm:t>
    </dgm:pt>
    <dgm:pt modelId="{0DCC656B-7878-4C68-8BDD-8D9D2050666C}">
      <dgm:prSet phldrT="[Text]"/>
      <dgm:spPr/>
      <dgm:t>
        <a:bodyPr/>
        <a:lstStyle/>
        <a:p>
          <a:r>
            <a:rPr lang="en-US" dirty="0" err="1" smtClean="0">
              <a:latin typeface="+mj-lt"/>
            </a:rPr>
            <a:t>Drush</a:t>
          </a:r>
          <a:r>
            <a:rPr lang="en-US" dirty="0" smtClean="0">
              <a:latin typeface="+mj-lt"/>
            </a:rPr>
            <a:t> on Windows</a:t>
          </a:r>
          <a:endParaRPr lang="en-US" dirty="0">
            <a:latin typeface="+mj-lt"/>
          </a:endParaRPr>
        </a:p>
      </dgm:t>
    </dgm:pt>
    <dgm:pt modelId="{DD61D614-7BCE-4B9F-A252-6158B7B75C74}" type="parTrans" cxnId="{C7A43AD4-8697-47BA-9942-3776693CF693}">
      <dgm:prSet/>
      <dgm:spPr/>
      <dgm:t>
        <a:bodyPr/>
        <a:lstStyle/>
        <a:p>
          <a:endParaRPr lang="en-US"/>
        </a:p>
      </dgm:t>
    </dgm:pt>
    <dgm:pt modelId="{1938CA92-C35E-4896-9956-5CC84A8259CF}" type="sibTrans" cxnId="{C7A43AD4-8697-47BA-9942-3776693CF693}">
      <dgm:prSet/>
      <dgm:spPr/>
      <dgm:t>
        <a:bodyPr/>
        <a:lstStyle/>
        <a:p>
          <a:endParaRPr lang="en-US"/>
        </a:p>
      </dgm:t>
    </dgm:pt>
    <dgm:pt modelId="{5959E3B0-FD03-4448-A385-959002ED5294}">
      <dgm:prSet phldrT="[Text]"/>
      <dgm:spPr/>
      <dgm:t>
        <a:bodyPr/>
        <a:lstStyle/>
        <a:p>
          <a:r>
            <a:rPr lang="en-US" dirty="0" smtClean="0">
              <a:latin typeface="+mj-lt"/>
            </a:rPr>
            <a:t>Drupal at Scale on Windows Training</a:t>
          </a:r>
          <a:endParaRPr lang="en-US" dirty="0">
            <a:latin typeface="+mj-lt"/>
          </a:endParaRPr>
        </a:p>
      </dgm:t>
    </dgm:pt>
    <dgm:pt modelId="{D8E32D7B-4C3F-424F-AC90-E08F31F37EB1}" type="parTrans" cxnId="{83407CF5-5E60-409C-B573-1A9751788543}">
      <dgm:prSet/>
      <dgm:spPr/>
      <dgm:t>
        <a:bodyPr/>
        <a:lstStyle/>
        <a:p>
          <a:endParaRPr lang="en-US"/>
        </a:p>
      </dgm:t>
    </dgm:pt>
    <dgm:pt modelId="{04AE10ED-210D-4D73-AB22-FEDA88A17D2C}" type="sibTrans" cxnId="{83407CF5-5E60-409C-B573-1A9751788543}">
      <dgm:prSet/>
      <dgm:spPr/>
      <dgm:t>
        <a:bodyPr/>
        <a:lstStyle/>
        <a:p>
          <a:endParaRPr lang="en-US"/>
        </a:p>
      </dgm:t>
    </dgm:pt>
    <dgm:pt modelId="{D3B60732-E0D7-46CA-A40E-B58B774ED162}">
      <dgm:prSet phldrT="[Text]"/>
      <dgm:spPr/>
      <dgm:t>
        <a:bodyPr/>
        <a:lstStyle/>
        <a:p>
          <a:r>
            <a:rPr lang="en-US" dirty="0" smtClean="0"/>
            <a:t>2012</a:t>
          </a:r>
          <a:endParaRPr lang="en-US" dirty="0"/>
        </a:p>
      </dgm:t>
    </dgm:pt>
    <dgm:pt modelId="{6A397C05-946B-43F9-975E-98C57F424304}" type="parTrans" cxnId="{F5DA84BD-CB90-4931-99EF-63A31AD6D0E7}">
      <dgm:prSet/>
      <dgm:spPr/>
      <dgm:t>
        <a:bodyPr/>
        <a:lstStyle/>
        <a:p>
          <a:endParaRPr lang="en-US"/>
        </a:p>
      </dgm:t>
    </dgm:pt>
    <dgm:pt modelId="{418FC89B-5440-4EA9-8654-A87DB5A2FBED}" type="sibTrans" cxnId="{F5DA84BD-CB90-4931-99EF-63A31AD6D0E7}">
      <dgm:prSet/>
      <dgm:spPr/>
      <dgm:t>
        <a:bodyPr/>
        <a:lstStyle/>
        <a:p>
          <a:endParaRPr lang="en-US"/>
        </a:p>
      </dgm:t>
    </dgm:pt>
    <dgm:pt modelId="{6C9241AD-18EC-473E-9117-522E8571D8E7}">
      <dgm:prSet phldrT="[Text]"/>
      <dgm:spPr/>
      <dgm:t>
        <a:bodyPr/>
        <a:lstStyle/>
        <a:p>
          <a:r>
            <a:rPr lang="en-US" dirty="0" smtClean="0">
              <a:latin typeface="+mj-lt"/>
            </a:rPr>
            <a:t>Drupal Supporting Partner, 7 </a:t>
          </a:r>
          <a:r>
            <a:rPr lang="en-US" dirty="0" err="1" smtClean="0">
              <a:latin typeface="+mj-lt"/>
            </a:rPr>
            <a:t>DrupalCon</a:t>
          </a:r>
          <a:r>
            <a:rPr lang="en-US" dirty="0" smtClean="0">
              <a:latin typeface="+mj-lt"/>
            </a:rPr>
            <a:t> events</a:t>
          </a:r>
          <a:endParaRPr lang="en-US" dirty="0">
            <a:latin typeface="+mj-lt"/>
          </a:endParaRPr>
        </a:p>
      </dgm:t>
    </dgm:pt>
    <dgm:pt modelId="{E5B700A8-07A8-487B-B971-4CE8077F86E5}" type="parTrans" cxnId="{8D0659D1-4F9B-4B15-B2E2-4B7B8B412C4F}">
      <dgm:prSet/>
      <dgm:spPr/>
      <dgm:t>
        <a:bodyPr/>
        <a:lstStyle/>
        <a:p>
          <a:endParaRPr lang="en-US"/>
        </a:p>
      </dgm:t>
    </dgm:pt>
    <dgm:pt modelId="{D54FDA7E-26B5-4F5D-8AAB-025C3C9F3B95}" type="sibTrans" cxnId="{8D0659D1-4F9B-4B15-B2E2-4B7B8B412C4F}">
      <dgm:prSet/>
      <dgm:spPr/>
      <dgm:t>
        <a:bodyPr/>
        <a:lstStyle/>
        <a:p>
          <a:endParaRPr lang="en-US"/>
        </a:p>
      </dgm:t>
    </dgm:pt>
    <dgm:pt modelId="{1CB94B82-D0C6-45EA-A841-3A30358F5F47}">
      <dgm:prSet phldrT="[Text]"/>
      <dgm:spPr/>
      <dgm:t>
        <a:bodyPr/>
        <a:lstStyle/>
        <a:p>
          <a:r>
            <a:rPr lang="en-US" dirty="0" err="1" smtClean="0">
              <a:latin typeface="+mj-lt"/>
            </a:rPr>
            <a:t>WinCache</a:t>
          </a:r>
          <a:r>
            <a:rPr lang="en-US" dirty="0" smtClean="0">
              <a:latin typeface="+mj-lt"/>
            </a:rPr>
            <a:t> and </a:t>
          </a:r>
          <a:r>
            <a:rPr lang="en-US" dirty="0" err="1" smtClean="0">
              <a:latin typeface="+mj-lt"/>
            </a:rPr>
            <a:t>oData</a:t>
          </a:r>
          <a:r>
            <a:rPr lang="en-US" dirty="0" smtClean="0">
              <a:latin typeface="+mj-lt"/>
            </a:rPr>
            <a:t> modules</a:t>
          </a:r>
          <a:endParaRPr lang="en-US" dirty="0">
            <a:latin typeface="+mj-lt"/>
          </a:endParaRPr>
        </a:p>
      </dgm:t>
    </dgm:pt>
    <dgm:pt modelId="{0CACCEF5-44F3-4028-B4F9-05BD8F9588F9}" type="parTrans" cxnId="{B4CEBBB9-0566-4FD5-8202-9A21FA497304}">
      <dgm:prSet/>
      <dgm:spPr/>
      <dgm:t>
        <a:bodyPr/>
        <a:lstStyle/>
        <a:p>
          <a:endParaRPr lang="en-US"/>
        </a:p>
      </dgm:t>
    </dgm:pt>
    <dgm:pt modelId="{67E096C8-4FBC-4DA0-97BD-087F1ADB5AA4}" type="sibTrans" cxnId="{B4CEBBB9-0566-4FD5-8202-9A21FA497304}">
      <dgm:prSet/>
      <dgm:spPr/>
      <dgm:t>
        <a:bodyPr/>
        <a:lstStyle/>
        <a:p>
          <a:endParaRPr lang="en-US"/>
        </a:p>
      </dgm:t>
    </dgm:pt>
    <dgm:pt modelId="{FBAF9CB4-03F0-4B92-9BFA-3A3946415494}" type="pres">
      <dgm:prSet presAssocID="{9DE8CF7C-B677-47A7-833F-FA6A0369C853}" presName="linearFlow" presStyleCnt="0">
        <dgm:presLayoutVars>
          <dgm:dir/>
          <dgm:animLvl val="lvl"/>
          <dgm:resizeHandles val="exact"/>
        </dgm:presLayoutVars>
      </dgm:prSet>
      <dgm:spPr/>
      <dgm:t>
        <a:bodyPr/>
        <a:lstStyle/>
        <a:p>
          <a:endParaRPr lang="en-US"/>
        </a:p>
      </dgm:t>
    </dgm:pt>
    <dgm:pt modelId="{343B573A-068E-4498-ABB6-99A7C27D7932}" type="pres">
      <dgm:prSet presAssocID="{FFFFF334-A159-4F3A-9955-D5833EBF6E9F}" presName="composite" presStyleCnt="0"/>
      <dgm:spPr/>
    </dgm:pt>
    <dgm:pt modelId="{A3979540-FD47-4A40-83A1-D7F1A729D982}" type="pres">
      <dgm:prSet presAssocID="{FFFFF334-A159-4F3A-9955-D5833EBF6E9F}" presName="parentText" presStyleLbl="alignNode1" presStyleIdx="0" presStyleCnt="3">
        <dgm:presLayoutVars>
          <dgm:chMax val="1"/>
          <dgm:bulletEnabled val="1"/>
        </dgm:presLayoutVars>
      </dgm:prSet>
      <dgm:spPr/>
      <dgm:t>
        <a:bodyPr/>
        <a:lstStyle/>
        <a:p>
          <a:endParaRPr lang="en-US"/>
        </a:p>
      </dgm:t>
    </dgm:pt>
    <dgm:pt modelId="{B1A9BFFF-48B6-47E2-94DC-8E863F560211}" type="pres">
      <dgm:prSet presAssocID="{FFFFF334-A159-4F3A-9955-D5833EBF6E9F}" presName="descendantText" presStyleLbl="alignAcc1" presStyleIdx="0" presStyleCnt="3">
        <dgm:presLayoutVars>
          <dgm:bulletEnabled val="1"/>
        </dgm:presLayoutVars>
      </dgm:prSet>
      <dgm:spPr/>
      <dgm:t>
        <a:bodyPr/>
        <a:lstStyle/>
        <a:p>
          <a:endParaRPr lang="en-US"/>
        </a:p>
      </dgm:t>
    </dgm:pt>
    <dgm:pt modelId="{80E23096-60F2-4532-B62C-D8D991047CDF}" type="pres">
      <dgm:prSet presAssocID="{9F8277FF-E465-445A-A4CD-4F5745C70FBD}" presName="sp" presStyleCnt="0"/>
      <dgm:spPr/>
    </dgm:pt>
    <dgm:pt modelId="{4135D9C4-84DA-4169-A2EE-812024768C49}" type="pres">
      <dgm:prSet presAssocID="{A0F702F3-3514-4D04-B0B2-3D82FAF10DCF}" presName="composite" presStyleCnt="0"/>
      <dgm:spPr/>
    </dgm:pt>
    <dgm:pt modelId="{750BAE95-9DBB-4956-86C4-118311095FFF}" type="pres">
      <dgm:prSet presAssocID="{A0F702F3-3514-4D04-B0B2-3D82FAF10DCF}" presName="parentText" presStyleLbl="alignNode1" presStyleIdx="1" presStyleCnt="3">
        <dgm:presLayoutVars>
          <dgm:chMax val="1"/>
          <dgm:bulletEnabled val="1"/>
        </dgm:presLayoutVars>
      </dgm:prSet>
      <dgm:spPr/>
      <dgm:t>
        <a:bodyPr/>
        <a:lstStyle/>
        <a:p>
          <a:endParaRPr lang="en-US"/>
        </a:p>
      </dgm:t>
    </dgm:pt>
    <dgm:pt modelId="{DEB7387E-EE98-4F7A-A1D1-C12DAA3F9B4A}" type="pres">
      <dgm:prSet presAssocID="{A0F702F3-3514-4D04-B0B2-3D82FAF10DCF}" presName="descendantText" presStyleLbl="alignAcc1" presStyleIdx="1" presStyleCnt="3">
        <dgm:presLayoutVars>
          <dgm:bulletEnabled val="1"/>
        </dgm:presLayoutVars>
      </dgm:prSet>
      <dgm:spPr/>
      <dgm:t>
        <a:bodyPr/>
        <a:lstStyle/>
        <a:p>
          <a:endParaRPr lang="en-US"/>
        </a:p>
      </dgm:t>
    </dgm:pt>
    <dgm:pt modelId="{6E9A360D-E889-4FA2-B1E9-9655F06482A0}" type="pres">
      <dgm:prSet presAssocID="{6CC299B1-8133-4A0E-BF1A-04F16AD56CDA}" presName="sp" presStyleCnt="0"/>
      <dgm:spPr/>
    </dgm:pt>
    <dgm:pt modelId="{54EAACE0-3680-404A-9964-3FB05F30CB49}" type="pres">
      <dgm:prSet presAssocID="{D3B60732-E0D7-46CA-A40E-B58B774ED162}" presName="composite" presStyleCnt="0"/>
      <dgm:spPr/>
    </dgm:pt>
    <dgm:pt modelId="{C3367F73-3932-49E7-A329-D4E43ABD2D5F}" type="pres">
      <dgm:prSet presAssocID="{D3B60732-E0D7-46CA-A40E-B58B774ED162}" presName="parentText" presStyleLbl="alignNode1" presStyleIdx="2" presStyleCnt="3">
        <dgm:presLayoutVars>
          <dgm:chMax val="1"/>
          <dgm:bulletEnabled val="1"/>
        </dgm:presLayoutVars>
      </dgm:prSet>
      <dgm:spPr/>
      <dgm:t>
        <a:bodyPr/>
        <a:lstStyle/>
        <a:p>
          <a:endParaRPr lang="en-US"/>
        </a:p>
      </dgm:t>
    </dgm:pt>
    <dgm:pt modelId="{D2574DBD-B000-47C4-B3D9-AF6BA8C63127}" type="pres">
      <dgm:prSet presAssocID="{D3B60732-E0D7-46CA-A40E-B58B774ED162}" presName="descendantText" presStyleLbl="alignAcc1" presStyleIdx="2" presStyleCnt="3">
        <dgm:presLayoutVars>
          <dgm:bulletEnabled val="1"/>
        </dgm:presLayoutVars>
      </dgm:prSet>
      <dgm:spPr/>
      <dgm:t>
        <a:bodyPr/>
        <a:lstStyle/>
        <a:p>
          <a:endParaRPr lang="en-US"/>
        </a:p>
      </dgm:t>
    </dgm:pt>
  </dgm:ptLst>
  <dgm:cxnLst>
    <dgm:cxn modelId="{8D0659D1-4F9B-4B15-B2E2-4B7B8B412C4F}" srcId="{D3B60732-E0D7-46CA-A40E-B58B774ED162}" destId="{6C9241AD-18EC-473E-9117-522E8571D8E7}" srcOrd="1" destOrd="0" parTransId="{E5B700A8-07A8-487B-B971-4CE8077F86E5}" sibTransId="{D54FDA7E-26B5-4F5D-8AAB-025C3C9F3B95}"/>
    <dgm:cxn modelId="{A72D9CE0-638C-4651-9B57-2ADE300CA620}" type="presOf" srcId="{6C9241AD-18EC-473E-9117-522E8571D8E7}" destId="{D2574DBD-B000-47C4-B3D9-AF6BA8C63127}" srcOrd="0" destOrd="1" presId="urn:microsoft.com/office/officeart/2005/8/layout/chevron2"/>
    <dgm:cxn modelId="{A9602972-4301-4F59-BF67-C1AD27C46044}" type="presOf" srcId="{AC175A38-FAC8-4668-BFC3-77EF2C28FDBF}" destId="{B1A9BFFF-48B6-47E2-94DC-8E863F560211}" srcOrd="0" destOrd="0" presId="urn:microsoft.com/office/officeart/2005/8/layout/chevron2"/>
    <dgm:cxn modelId="{3B639905-CE5E-4CF9-8BAD-26F12F7CA3E9}" srcId="{9DE8CF7C-B677-47A7-833F-FA6A0369C853}" destId="{A0F702F3-3514-4D04-B0B2-3D82FAF10DCF}" srcOrd="1" destOrd="0" parTransId="{84EA0CAB-4E43-4709-81A0-3225F9977F49}" sibTransId="{6CC299B1-8133-4A0E-BF1A-04F16AD56CDA}"/>
    <dgm:cxn modelId="{AECB526E-538F-4413-8A64-09FD207A7701}" type="presOf" srcId="{D3B60732-E0D7-46CA-A40E-B58B774ED162}" destId="{C3367F73-3932-49E7-A329-D4E43ABD2D5F}" srcOrd="0" destOrd="0" presId="urn:microsoft.com/office/officeart/2005/8/layout/chevron2"/>
    <dgm:cxn modelId="{B4CEBBB9-0566-4FD5-8202-9A21FA497304}" srcId="{D3B60732-E0D7-46CA-A40E-B58B774ED162}" destId="{1CB94B82-D0C6-45EA-A841-3A30358F5F47}" srcOrd="0" destOrd="0" parTransId="{0CACCEF5-44F3-4028-B4F9-05BD8F9588F9}" sibTransId="{67E096C8-4FBC-4DA0-97BD-087F1ADB5AA4}"/>
    <dgm:cxn modelId="{C87C5250-3E9A-410A-A4D3-9605DCBE3F43}" srcId="{FFFFF334-A159-4F3A-9955-D5833EBF6E9F}" destId="{2E436014-E3EC-437D-82A1-FA9EDA4AF914}" srcOrd="1" destOrd="0" parTransId="{A05A0966-7288-4D99-B554-08001555D65B}" sibTransId="{B4E6219A-243A-492A-A010-9DB0B17CA478}"/>
    <dgm:cxn modelId="{7C22BD59-C3D3-4167-BF81-0B2DADD766B8}" type="presOf" srcId="{9DE8CF7C-B677-47A7-833F-FA6A0369C853}" destId="{FBAF9CB4-03F0-4B92-9BFA-3A3946415494}" srcOrd="0" destOrd="0" presId="urn:microsoft.com/office/officeart/2005/8/layout/chevron2"/>
    <dgm:cxn modelId="{99726C8D-7A5A-42D8-B74A-A16385579760}" srcId="{FFFFF334-A159-4F3A-9955-D5833EBF6E9F}" destId="{AC175A38-FAC8-4668-BFC3-77EF2C28FDBF}" srcOrd="0" destOrd="0" parTransId="{5A94C9CD-B907-4ACE-95B9-910604179DDD}" sibTransId="{89193B2E-E69D-4DC8-9E06-BF7A9EAC9CB1}"/>
    <dgm:cxn modelId="{40FBB8ED-676A-4B50-995D-77FC2E22C29F}" type="presOf" srcId="{1CB94B82-D0C6-45EA-A841-3A30358F5F47}" destId="{D2574DBD-B000-47C4-B3D9-AF6BA8C63127}" srcOrd="0" destOrd="0" presId="urn:microsoft.com/office/officeart/2005/8/layout/chevron2"/>
    <dgm:cxn modelId="{92D86F1D-613A-48C3-BD64-674079785218}" type="presOf" srcId="{5959E3B0-FD03-4448-A385-959002ED5294}" destId="{DEB7387E-EE98-4F7A-A1D1-C12DAA3F9B4A}" srcOrd="0" destOrd="1" presId="urn:microsoft.com/office/officeart/2005/8/layout/chevron2"/>
    <dgm:cxn modelId="{C7A43AD4-8697-47BA-9942-3776693CF693}" srcId="{A0F702F3-3514-4D04-B0B2-3D82FAF10DCF}" destId="{0DCC656B-7878-4C68-8BDD-8D9D2050666C}" srcOrd="0" destOrd="0" parTransId="{DD61D614-7BCE-4B9F-A252-6158B7B75C74}" sibTransId="{1938CA92-C35E-4896-9956-5CC84A8259CF}"/>
    <dgm:cxn modelId="{E1626278-E086-4B23-BE0C-B6B281757136}" type="presOf" srcId="{2E436014-E3EC-437D-82A1-FA9EDA4AF914}" destId="{B1A9BFFF-48B6-47E2-94DC-8E863F560211}" srcOrd="0" destOrd="1" presId="urn:microsoft.com/office/officeart/2005/8/layout/chevron2"/>
    <dgm:cxn modelId="{6AA757CC-63DE-4EE4-A237-9F457E00E784}" type="presOf" srcId="{FFFFF334-A159-4F3A-9955-D5833EBF6E9F}" destId="{A3979540-FD47-4A40-83A1-D7F1A729D982}" srcOrd="0" destOrd="0" presId="urn:microsoft.com/office/officeart/2005/8/layout/chevron2"/>
    <dgm:cxn modelId="{83407CF5-5E60-409C-B573-1A9751788543}" srcId="{A0F702F3-3514-4D04-B0B2-3D82FAF10DCF}" destId="{5959E3B0-FD03-4448-A385-959002ED5294}" srcOrd="1" destOrd="0" parTransId="{D8E32D7B-4C3F-424F-AC90-E08F31F37EB1}" sibTransId="{04AE10ED-210D-4D73-AB22-FEDA88A17D2C}"/>
    <dgm:cxn modelId="{547D5E7D-6092-418B-B7D1-AD2D10A73B76}" type="presOf" srcId="{A0F702F3-3514-4D04-B0B2-3D82FAF10DCF}" destId="{750BAE95-9DBB-4956-86C4-118311095FFF}" srcOrd="0" destOrd="0" presId="urn:microsoft.com/office/officeart/2005/8/layout/chevron2"/>
    <dgm:cxn modelId="{8AF78FB4-187B-462E-A956-29F2B80EE8BB}" srcId="{9DE8CF7C-B677-47A7-833F-FA6A0369C853}" destId="{FFFFF334-A159-4F3A-9955-D5833EBF6E9F}" srcOrd="0" destOrd="0" parTransId="{DCB8128A-AF4D-47F9-8ABD-E18EFF2A5A93}" sibTransId="{9F8277FF-E465-445A-A4CD-4F5745C70FBD}"/>
    <dgm:cxn modelId="{9C91538F-5A1C-4D19-8ABA-E7582E027EFE}" type="presOf" srcId="{0DCC656B-7878-4C68-8BDD-8D9D2050666C}" destId="{DEB7387E-EE98-4F7A-A1D1-C12DAA3F9B4A}" srcOrd="0" destOrd="0" presId="urn:microsoft.com/office/officeart/2005/8/layout/chevron2"/>
    <dgm:cxn modelId="{F5DA84BD-CB90-4931-99EF-63A31AD6D0E7}" srcId="{9DE8CF7C-B677-47A7-833F-FA6A0369C853}" destId="{D3B60732-E0D7-46CA-A40E-B58B774ED162}" srcOrd="2" destOrd="0" parTransId="{6A397C05-946B-43F9-975E-98C57F424304}" sibTransId="{418FC89B-5440-4EA9-8654-A87DB5A2FBED}"/>
    <dgm:cxn modelId="{B2A18116-F74A-46E8-A9C9-E1A7907FBA17}" type="presParOf" srcId="{FBAF9CB4-03F0-4B92-9BFA-3A3946415494}" destId="{343B573A-068E-4498-ABB6-99A7C27D7932}" srcOrd="0" destOrd="0" presId="urn:microsoft.com/office/officeart/2005/8/layout/chevron2"/>
    <dgm:cxn modelId="{D6CE984A-1061-40CD-B4EB-90B8F74AB494}" type="presParOf" srcId="{343B573A-068E-4498-ABB6-99A7C27D7932}" destId="{A3979540-FD47-4A40-83A1-D7F1A729D982}" srcOrd="0" destOrd="0" presId="urn:microsoft.com/office/officeart/2005/8/layout/chevron2"/>
    <dgm:cxn modelId="{FC8C05EE-4A79-4FFA-8AB0-5AA0837EDC9C}" type="presParOf" srcId="{343B573A-068E-4498-ABB6-99A7C27D7932}" destId="{B1A9BFFF-48B6-47E2-94DC-8E863F560211}" srcOrd="1" destOrd="0" presId="urn:microsoft.com/office/officeart/2005/8/layout/chevron2"/>
    <dgm:cxn modelId="{FC646088-36F2-4432-9DDC-5485AC1C53E2}" type="presParOf" srcId="{FBAF9CB4-03F0-4B92-9BFA-3A3946415494}" destId="{80E23096-60F2-4532-B62C-D8D991047CDF}" srcOrd="1" destOrd="0" presId="urn:microsoft.com/office/officeart/2005/8/layout/chevron2"/>
    <dgm:cxn modelId="{F1F9342F-C58B-46CF-BECD-5BDCAD1BBFAA}" type="presParOf" srcId="{FBAF9CB4-03F0-4B92-9BFA-3A3946415494}" destId="{4135D9C4-84DA-4169-A2EE-812024768C49}" srcOrd="2" destOrd="0" presId="urn:microsoft.com/office/officeart/2005/8/layout/chevron2"/>
    <dgm:cxn modelId="{2079D0F9-350F-45B5-89B2-60D910FB90DE}" type="presParOf" srcId="{4135D9C4-84DA-4169-A2EE-812024768C49}" destId="{750BAE95-9DBB-4956-86C4-118311095FFF}" srcOrd="0" destOrd="0" presId="urn:microsoft.com/office/officeart/2005/8/layout/chevron2"/>
    <dgm:cxn modelId="{615DEC3A-FF62-48FE-8AD3-09C0B957595A}" type="presParOf" srcId="{4135D9C4-84DA-4169-A2EE-812024768C49}" destId="{DEB7387E-EE98-4F7A-A1D1-C12DAA3F9B4A}" srcOrd="1" destOrd="0" presId="urn:microsoft.com/office/officeart/2005/8/layout/chevron2"/>
    <dgm:cxn modelId="{14F55D43-A9B4-49E4-8BA9-16F636D26916}" type="presParOf" srcId="{FBAF9CB4-03F0-4B92-9BFA-3A3946415494}" destId="{6E9A360D-E889-4FA2-B1E9-9655F06482A0}" srcOrd="3" destOrd="0" presId="urn:microsoft.com/office/officeart/2005/8/layout/chevron2"/>
    <dgm:cxn modelId="{3C4D49DD-F9C0-4DB8-AA76-6426EB696090}" type="presParOf" srcId="{FBAF9CB4-03F0-4B92-9BFA-3A3946415494}" destId="{54EAACE0-3680-404A-9964-3FB05F30CB49}" srcOrd="4" destOrd="0" presId="urn:microsoft.com/office/officeart/2005/8/layout/chevron2"/>
    <dgm:cxn modelId="{5DCB2C64-BCED-4BB0-8419-BCA55CF2CC39}" type="presParOf" srcId="{54EAACE0-3680-404A-9964-3FB05F30CB49}" destId="{C3367F73-3932-49E7-A329-D4E43ABD2D5F}" srcOrd="0" destOrd="0" presId="urn:microsoft.com/office/officeart/2005/8/layout/chevron2"/>
    <dgm:cxn modelId="{D702F7CF-4712-4F83-B0E7-629A3CC5C71C}" type="presParOf" srcId="{54EAACE0-3680-404A-9964-3FB05F30CB49}" destId="{D2574DBD-B000-47C4-B3D9-AF6BA8C6312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79540-FD47-4A40-83A1-D7F1A729D982}">
      <dsp:nvSpPr>
        <dsp:cNvPr id="0" name=""/>
        <dsp:cNvSpPr/>
      </dsp:nvSpPr>
      <dsp:spPr>
        <a:xfrm rot="5400000">
          <a:off x="-277306" y="278612"/>
          <a:ext cx="1848707" cy="129409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2010</a:t>
          </a:r>
          <a:endParaRPr lang="en-US" sz="3300" kern="1200" dirty="0"/>
        </a:p>
      </dsp:txBody>
      <dsp:txXfrm rot="-5400000">
        <a:off x="1" y="648354"/>
        <a:ext cx="1294095" cy="554612"/>
      </dsp:txXfrm>
    </dsp:sp>
    <dsp:sp modelId="{B1A9BFFF-48B6-47E2-94DC-8E863F560211}">
      <dsp:nvSpPr>
        <dsp:cNvPr id="0" name=""/>
        <dsp:cNvSpPr/>
      </dsp:nvSpPr>
      <dsp:spPr>
        <a:xfrm rot="5400000">
          <a:off x="4029519" y="-2734118"/>
          <a:ext cx="1201659" cy="66725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latin typeface="+mj-lt"/>
            </a:rPr>
            <a:t>SQL Server/Azure integration</a:t>
          </a:r>
          <a:endParaRPr lang="en-US" sz="2400" kern="1200" dirty="0">
            <a:latin typeface="+mj-lt"/>
          </a:endParaRPr>
        </a:p>
        <a:p>
          <a:pPr marL="228600" lvl="1" indent="-228600" algn="l" defTabSz="1066800">
            <a:lnSpc>
              <a:spcPct val="90000"/>
            </a:lnSpc>
            <a:spcBef>
              <a:spcPct val="0"/>
            </a:spcBef>
            <a:spcAft>
              <a:spcPct val="15000"/>
            </a:spcAft>
            <a:buChar char="••"/>
          </a:pPr>
          <a:r>
            <a:rPr lang="en-US" sz="2400" kern="1200" dirty="0" smtClean="0">
              <a:latin typeface="+mj-lt"/>
            </a:rPr>
            <a:t>Zip files on drupal.org</a:t>
          </a:r>
          <a:endParaRPr lang="en-US" sz="2400" kern="1200" dirty="0">
            <a:latin typeface="+mj-lt"/>
          </a:endParaRPr>
        </a:p>
      </dsp:txBody>
      <dsp:txXfrm rot="-5400000">
        <a:off x="1294095" y="59966"/>
        <a:ext cx="6613848" cy="1084339"/>
      </dsp:txXfrm>
    </dsp:sp>
    <dsp:sp modelId="{750BAE95-9DBB-4956-86C4-118311095FFF}">
      <dsp:nvSpPr>
        <dsp:cNvPr id="0" name=""/>
        <dsp:cNvSpPr/>
      </dsp:nvSpPr>
      <dsp:spPr>
        <a:xfrm rot="5400000">
          <a:off x="-277306" y="1935593"/>
          <a:ext cx="1848707" cy="129409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2011</a:t>
          </a:r>
          <a:endParaRPr lang="en-US" sz="3300" kern="1200" dirty="0"/>
        </a:p>
      </dsp:txBody>
      <dsp:txXfrm rot="-5400000">
        <a:off x="1" y="2305335"/>
        <a:ext cx="1294095" cy="554612"/>
      </dsp:txXfrm>
    </dsp:sp>
    <dsp:sp modelId="{DEB7387E-EE98-4F7A-A1D1-C12DAA3F9B4A}">
      <dsp:nvSpPr>
        <dsp:cNvPr id="0" name=""/>
        <dsp:cNvSpPr/>
      </dsp:nvSpPr>
      <dsp:spPr>
        <a:xfrm rot="5400000">
          <a:off x="4029519" y="-1077136"/>
          <a:ext cx="1201659" cy="66725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latin typeface="+mj-lt"/>
            </a:rPr>
            <a:t>Drush</a:t>
          </a:r>
          <a:r>
            <a:rPr lang="en-US" sz="2400" kern="1200" dirty="0" smtClean="0">
              <a:latin typeface="+mj-lt"/>
            </a:rPr>
            <a:t> on Windows</a:t>
          </a:r>
          <a:endParaRPr lang="en-US" sz="2400" kern="1200" dirty="0">
            <a:latin typeface="+mj-lt"/>
          </a:endParaRPr>
        </a:p>
        <a:p>
          <a:pPr marL="228600" lvl="1" indent="-228600" algn="l" defTabSz="1066800">
            <a:lnSpc>
              <a:spcPct val="90000"/>
            </a:lnSpc>
            <a:spcBef>
              <a:spcPct val="0"/>
            </a:spcBef>
            <a:spcAft>
              <a:spcPct val="15000"/>
            </a:spcAft>
            <a:buChar char="••"/>
          </a:pPr>
          <a:r>
            <a:rPr lang="en-US" sz="2400" kern="1200" dirty="0" smtClean="0">
              <a:latin typeface="+mj-lt"/>
            </a:rPr>
            <a:t>Drupal at Scale on Windows Training</a:t>
          </a:r>
          <a:endParaRPr lang="en-US" sz="2400" kern="1200" dirty="0">
            <a:latin typeface="+mj-lt"/>
          </a:endParaRPr>
        </a:p>
      </dsp:txBody>
      <dsp:txXfrm rot="-5400000">
        <a:off x="1294095" y="1716948"/>
        <a:ext cx="6613848" cy="1084339"/>
      </dsp:txXfrm>
    </dsp:sp>
    <dsp:sp modelId="{C3367F73-3932-49E7-A329-D4E43ABD2D5F}">
      <dsp:nvSpPr>
        <dsp:cNvPr id="0" name=""/>
        <dsp:cNvSpPr/>
      </dsp:nvSpPr>
      <dsp:spPr>
        <a:xfrm rot="5400000">
          <a:off x="-277306" y="3592575"/>
          <a:ext cx="1848707" cy="129409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2012</a:t>
          </a:r>
          <a:endParaRPr lang="en-US" sz="3300" kern="1200" dirty="0"/>
        </a:p>
      </dsp:txBody>
      <dsp:txXfrm rot="-5400000">
        <a:off x="1" y="3962317"/>
        <a:ext cx="1294095" cy="554612"/>
      </dsp:txXfrm>
    </dsp:sp>
    <dsp:sp modelId="{D2574DBD-B000-47C4-B3D9-AF6BA8C63127}">
      <dsp:nvSpPr>
        <dsp:cNvPr id="0" name=""/>
        <dsp:cNvSpPr/>
      </dsp:nvSpPr>
      <dsp:spPr>
        <a:xfrm rot="5400000">
          <a:off x="4029519" y="579845"/>
          <a:ext cx="1201659" cy="66725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latin typeface="+mj-lt"/>
            </a:rPr>
            <a:t>WinCache</a:t>
          </a:r>
          <a:r>
            <a:rPr lang="en-US" sz="2400" kern="1200" dirty="0" smtClean="0">
              <a:latin typeface="+mj-lt"/>
            </a:rPr>
            <a:t> and </a:t>
          </a:r>
          <a:r>
            <a:rPr lang="en-US" sz="2400" kern="1200" dirty="0" err="1" smtClean="0">
              <a:latin typeface="+mj-lt"/>
            </a:rPr>
            <a:t>oData</a:t>
          </a:r>
          <a:r>
            <a:rPr lang="en-US" sz="2400" kern="1200" dirty="0" smtClean="0">
              <a:latin typeface="+mj-lt"/>
            </a:rPr>
            <a:t> modules</a:t>
          </a:r>
          <a:endParaRPr lang="en-US" sz="2400" kern="1200" dirty="0">
            <a:latin typeface="+mj-lt"/>
          </a:endParaRPr>
        </a:p>
        <a:p>
          <a:pPr marL="228600" lvl="1" indent="-228600" algn="l" defTabSz="1066800">
            <a:lnSpc>
              <a:spcPct val="90000"/>
            </a:lnSpc>
            <a:spcBef>
              <a:spcPct val="0"/>
            </a:spcBef>
            <a:spcAft>
              <a:spcPct val="15000"/>
            </a:spcAft>
            <a:buChar char="••"/>
          </a:pPr>
          <a:r>
            <a:rPr lang="en-US" sz="2400" kern="1200" dirty="0" smtClean="0">
              <a:latin typeface="+mj-lt"/>
            </a:rPr>
            <a:t>Drupal Supporting Partner, 7 </a:t>
          </a:r>
          <a:r>
            <a:rPr lang="en-US" sz="2400" kern="1200" dirty="0" err="1" smtClean="0">
              <a:latin typeface="+mj-lt"/>
            </a:rPr>
            <a:t>DrupalCon</a:t>
          </a:r>
          <a:r>
            <a:rPr lang="en-US" sz="2400" kern="1200" dirty="0" smtClean="0">
              <a:latin typeface="+mj-lt"/>
            </a:rPr>
            <a:t> events</a:t>
          </a:r>
          <a:endParaRPr lang="en-US" sz="2400" kern="1200" dirty="0">
            <a:latin typeface="+mj-lt"/>
          </a:endParaRPr>
        </a:p>
      </dsp:txBody>
      <dsp:txXfrm rot="-5400000">
        <a:off x="1294095" y="3373929"/>
        <a:ext cx="6613848" cy="10843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7/27/2012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
        <p:nvSpPr>
          <p:cNvPr id="7"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smtClean="0">
                <a:latin typeface="Segoe UI" pitchFamily="34" charset="0"/>
                <a:ea typeface="Segoe UI" pitchFamily="34" charset="0"/>
                <a:cs typeface="Segoe UI" pitchFamily="34" charset="0"/>
              </a:rPr>
              <a:t>&lt;Event Name&gt;</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7/27/2012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
        <p:nvSpPr>
          <p:cNvPr id="9"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defPPr>
              <a:defRPr lang="en-US"/>
            </a:defPPr>
            <a:lvl1pPr marL="0" algn="l" defTabSz="686047" rtl="0" eaLnBrk="1" latinLnBrk="0" hangingPunct="1">
              <a:defRPr sz="1400" kern="1200">
                <a:solidFill>
                  <a:schemeClr val="tx1"/>
                </a:solidFill>
                <a:latin typeface="+mn-lt"/>
                <a:ea typeface="+mn-ea"/>
                <a:cs typeface="+mn-cs"/>
              </a:defRPr>
            </a:lvl1pPr>
            <a:lvl2pPr marL="343024" algn="l" defTabSz="686047" rtl="0" eaLnBrk="1" latinLnBrk="0" hangingPunct="1">
              <a:defRPr sz="1400" kern="1200">
                <a:solidFill>
                  <a:schemeClr val="tx1"/>
                </a:solidFill>
                <a:latin typeface="+mn-lt"/>
                <a:ea typeface="+mn-ea"/>
                <a:cs typeface="+mn-cs"/>
              </a:defRPr>
            </a:lvl2pPr>
            <a:lvl3pPr marL="686047" algn="l" defTabSz="686047" rtl="0" eaLnBrk="1" latinLnBrk="0" hangingPunct="1">
              <a:defRPr sz="1400" kern="1200">
                <a:solidFill>
                  <a:schemeClr val="tx1"/>
                </a:solidFill>
                <a:latin typeface="+mn-lt"/>
                <a:ea typeface="+mn-ea"/>
                <a:cs typeface="+mn-cs"/>
              </a:defRPr>
            </a:lvl3pPr>
            <a:lvl4pPr marL="1029070" algn="l" defTabSz="686047" rtl="0" eaLnBrk="1" latinLnBrk="0" hangingPunct="1">
              <a:defRPr sz="1400" kern="1200">
                <a:solidFill>
                  <a:schemeClr val="tx1"/>
                </a:solidFill>
                <a:latin typeface="+mn-lt"/>
                <a:ea typeface="+mn-ea"/>
                <a:cs typeface="+mn-cs"/>
              </a:defRPr>
            </a:lvl4pPr>
            <a:lvl5pPr marL="1372094" algn="l" defTabSz="686047" rtl="0" eaLnBrk="1" latinLnBrk="0" hangingPunct="1">
              <a:defRPr sz="1400" kern="1200">
                <a:solidFill>
                  <a:schemeClr val="tx1"/>
                </a:solidFill>
                <a:latin typeface="+mn-lt"/>
                <a:ea typeface="+mn-ea"/>
                <a:cs typeface="+mn-cs"/>
              </a:defRPr>
            </a:lvl5pPr>
            <a:lvl6pPr marL="1715118" algn="l" defTabSz="686047" rtl="0" eaLnBrk="1" latinLnBrk="0" hangingPunct="1">
              <a:defRPr sz="1400" kern="1200">
                <a:solidFill>
                  <a:schemeClr val="tx1"/>
                </a:solidFill>
                <a:latin typeface="+mn-lt"/>
                <a:ea typeface="+mn-ea"/>
                <a:cs typeface="+mn-cs"/>
              </a:defRPr>
            </a:lvl6pPr>
            <a:lvl7pPr marL="2058140" algn="l" defTabSz="686047" rtl="0" eaLnBrk="1" latinLnBrk="0" hangingPunct="1">
              <a:defRPr sz="1400" kern="1200">
                <a:solidFill>
                  <a:schemeClr val="tx1"/>
                </a:solidFill>
                <a:latin typeface="+mn-lt"/>
                <a:ea typeface="+mn-ea"/>
                <a:cs typeface="+mn-cs"/>
              </a:defRPr>
            </a:lvl7pPr>
            <a:lvl8pPr marL="2401164" algn="l" defTabSz="686047" rtl="0" eaLnBrk="1" latinLnBrk="0" hangingPunct="1">
              <a:defRPr sz="1400" kern="1200">
                <a:solidFill>
                  <a:schemeClr val="tx1"/>
                </a:solidFill>
                <a:latin typeface="+mn-lt"/>
                <a:ea typeface="+mn-ea"/>
                <a:cs typeface="+mn-cs"/>
              </a:defRPr>
            </a:lvl8pPr>
            <a:lvl9pPr marL="2744188" algn="l" defTabSz="686047" rtl="0" eaLnBrk="1" latinLnBrk="0" hangingPunct="1">
              <a:defRPr sz="1400" kern="1200">
                <a:solidFill>
                  <a:schemeClr val="tx1"/>
                </a:solidFill>
                <a:latin typeface="+mn-lt"/>
                <a:ea typeface="+mn-ea"/>
                <a:cs typeface="+mn-cs"/>
              </a:defRPr>
            </a:lvl9pPr>
          </a:lstStyle>
          <a:p>
            <a:r>
              <a:rPr lang="en-US" dirty="0" smtClean="0">
                <a:latin typeface="Segoe UI" pitchFamily="34" charset="0"/>
                <a:ea typeface="Segoe UI" pitchFamily="34" charset="0"/>
                <a:cs typeface="Segoe UI" pitchFamily="34" charset="0"/>
              </a:rPr>
              <a:t>&lt;Event Name&gt;</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827684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28401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1"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85762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441581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86774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baseline="0" dirty="0" smtClean="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647722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73308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08396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7/27/2012 9:55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926399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800" i="0" kern="1200" dirty="0" smtClean="0">
              <a:solidFill>
                <a:schemeClr val="tx1"/>
              </a:solidFill>
              <a:effectLst/>
              <a:latin typeface="Segoe"/>
              <a:ea typeface="+mn-ea"/>
              <a:cs typeface="+mn-cs"/>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
        <p:nvSpPr>
          <p:cNvPr id="5" name="Date Placeholder 4"/>
          <p:cNvSpPr>
            <a:spLocks noGrp="1"/>
          </p:cNvSpPr>
          <p:nvPr>
            <p:ph type="dt" idx="11"/>
          </p:nvPr>
        </p:nvSpPr>
        <p:spPr/>
        <p:txBody>
          <a:bodyPr/>
          <a:lstStyle/>
          <a:p>
            <a:fld id="{FC9F1B15-49AB-40A0-8061-CFD75B5B00ED}" type="datetime1">
              <a:rPr lang="en-US" smtClean="0"/>
              <a:pPr/>
              <a:t>7/27/2012</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90555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idx="11"/>
          </p:nvPr>
        </p:nvSpPr>
        <p:spPr/>
        <p:txBody>
          <a:bodyPr/>
          <a:lstStyle/>
          <a:p>
            <a:fld id="{7A51CB17-014A-4557-811E-00BB5DDFAD13}" type="datetime1">
              <a:rPr lang="en-US" smtClean="0">
                <a:solidFill>
                  <a:prstClr val="black"/>
                </a:solidFill>
              </a:rPr>
              <a:pPr/>
              <a:t>7/27/2012</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123231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6826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
        <p:nvSpPr>
          <p:cNvPr id="5" name="Date Placeholder 4"/>
          <p:cNvSpPr>
            <a:spLocks noGrp="1"/>
          </p:cNvSpPr>
          <p:nvPr>
            <p:ph type="dt" idx="11"/>
          </p:nvPr>
        </p:nvSpPr>
        <p:spPr/>
        <p:txBody>
          <a:bodyPr/>
          <a:lstStyle/>
          <a:p>
            <a:fld id="{4AC79185-DCAC-4A70-9AAF-4B24D02735B7}" type="datetime1">
              <a:rPr lang="en-US" smtClean="0"/>
              <a:pPr/>
              <a:t>7/27/2012</a:t>
            </a:fld>
            <a:endParaRPr lang="en-US" dirty="0"/>
          </a:p>
        </p:txBody>
      </p:sp>
      <p:sp>
        <p:nvSpPr>
          <p:cNvPr id="6" name="Footer Placeholder 5"/>
          <p:cNvSpPr>
            <a:spLocks noGrp="1"/>
          </p:cNvSpPr>
          <p:nvPr>
            <p:ph type="ftr" sz="quarter" idx="12"/>
          </p:nvPr>
        </p:nvSpPr>
        <p:spPr/>
        <p:txBody>
          <a:bodyPr/>
          <a:lstStyle/>
          <a:p>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58470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28401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28401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28401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icrosoft.com/web/umbraco/" TargetMode="External"/><Relationship Id="rId1" Type="http://schemas.openxmlformats.org/officeDocument/2006/relationships/slideMaster" Target="../slideMasters/slideMaster2.xml"/><Relationship Id="rId5" Type="http://schemas.openxmlformats.org/officeDocument/2006/relationships/image" Target="../media/image3.gif"/><Relationship Id="rId4" Type="http://schemas.openxmlformats.org/officeDocument/2006/relationships/hyperlink" Target="http://www.microsoft.com/bizspark/Azure/Default.aspx"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gradFill flip="none" rotWithShape="1">
                  <a:gsLst>
                    <a:gs pos="0">
                      <a:schemeClr val="tx1">
                        <a:lumMod val="75000"/>
                      </a:schemeClr>
                    </a:gs>
                    <a:gs pos="86000">
                      <a:schemeClr val="tx1">
                        <a:lumMod val="75000"/>
                      </a:schemeClr>
                    </a:gs>
                  </a:gsLst>
                  <a:path path="circle">
                    <a:fillToRect r="100000" b="100000"/>
                  </a:path>
                  <a:tileRect l="-100000" t="-100000"/>
                </a:gradFill>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171536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81041558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1577804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23393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93035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206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Color Layout 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08576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1070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B1B79F4E-209F-4FDD-9FD0-9C192CD2B1A2}" type="datetimeFigureOut">
              <a:rPr lang="en-US" smtClean="0"/>
              <a:t>7/27/2012</a:t>
            </a:fld>
            <a:endParaRPr lang="en-US"/>
          </a:p>
        </p:txBody>
      </p:sp>
      <p:sp>
        <p:nvSpPr>
          <p:cNvPr id="5" name="Footer Placeholder 4"/>
          <p:cNvSpPr>
            <a:spLocks noGrp="1"/>
          </p:cNvSpPr>
          <p:nvPr>
            <p:ph type="ftr" sz="quarter" idx="11"/>
          </p:nvPr>
        </p:nvSpPr>
        <p:spPr>
          <a:xfrm>
            <a:off x="3961368" y="6356351"/>
            <a:ext cx="4367662" cy="365125"/>
          </a:xfrm>
          <a:prstGeom prst="rect">
            <a:avLst/>
          </a:prstGeom>
        </p:spPr>
        <p:txBody>
          <a:bodyPr/>
          <a:lstStyle/>
          <a:p>
            <a:endParaRPr lang="en-US" dirty="0" smtClean="0"/>
          </a:p>
          <a:p>
            <a:r>
              <a:rPr lang="en-US" dirty="0" smtClean="0"/>
              <a:t>Microsoft Confidential – all contents under NDA</a:t>
            </a:r>
          </a:p>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0127AD42-0925-4F1D-B95F-BB85845CEFC8}" type="slidenum">
              <a:rPr lang="en-US" smtClean="0"/>
              <a:t>‹#›</a:t>
            </a:fld>
            <a:endParaRPr lang="en-US"/>
          </a:p>
        </p:txBody>
      </p:sp>
      <p:grpSp>
        <p:nvGrpSpPr>
          <p:cNvPr id="8" name="Group 7"/>
          <p:cNvGrpSpPr/>
          <p:nvPr userDrawn="1"/>
        </p:nvGrpSpPr>
        <p:grpSpPr>
          <a:xfrm>
            <a:off x="10665222" y="6515400"/>
            <a:ext cx="1344687" cy="304800"/>
            <a:chOff x="7559400" y="6515400"/>
            <a:chExt cx="1008778" cy="304800"/>
          </a:xfrm>
        </p:grpSpPr>
        <p:pic>
          <p:nvPicPr>
            <p:cNvPr id="9" name="Picture 11" descr="Umbraco CM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9400" y="651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microsoft.com/bizspark/Css/images2/g_azure.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6532933"/>
              <a:ext cx="414778" cy="269733"/>
            </a:xfrm>
            <a:prstGeom prst="rect">
              <a:avLst/>
            </a:prstGeom>
            <a:noFill/>
            <a:extLst>
              <a:ext uri="{909E8E84-426E-40DD-AFC4-6F175D3DCCD1}">
                <a14:hiddenFill xmlns:a14="http://schemas.microsoft.com/office/drawing/2010/main">
                  <a:solidFill>
                    <a:srgbClr val="FFFFFF"/>
                  </a:solidFill>
                </a14:hiddenFill>
              </a:ext>
            </a:extLst>
          </p:spPr>
        </p:pic>
        <p:sp>
          <p:nvSpPr>
            <p:cNvPr id="11" name="Plus 10"/>
            <p:cNvSpPr/>
            <p:nvPr/>
          </p:nvSpPr>
          <p:spPr>
            <a:xfrm>
              <a:off x="7916100" y="6546000"/>
              <a:ext cx="244200" cy="228600"/>
            </a:xfrm>
            <a:prstGeom prst="mathPl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000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93734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02416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4105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93930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9" name="Text Placeholder 8"/>
          <p:cNvSpPr>
            <a:spLocks noGrp="1"/>
          </p:cNvSpPr>
          <p:nvPr>
            <p:ph type="body" sz="quarter" idx="11" hasCustomPrompt="1"/>
          </p:nvPr>
        </p:nvSpPr>
        <p:spPr>
          <a:xfrm>
            <a:off x="512763"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99568750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5"/>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1"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3"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7555285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9786927"/>
      </p:ext>
    </p:extLst>
  </p:cSld>
  <p:clrMap bg1="dk1" tx1="lt1" bg2="dk2" tx2="lt2" accent1="accent1" accent2="accent2" accent3="accent3" accent4="accent4" accent5="accent5" accent6="accent6" hlink="hlink" folHlink="folHlink"/>
  <p:sldLayoutIdLst>
    <p:sldLayoutId id="2147483744" r:id="rId1"/>
    <p:sldLayoutId id="2147483735" r:id="rId2"/>
    <p:sldLayoutId id="2147483736" r:id="rId3"/>
    <p:sldLayoutId id="2147483739" r:id="rId4"/>
    <p:sldLayoutId id="2147483740" r:id="rId5"/>
    <p:sldLayoutId id="2147483742" r:id="rId6"/>
    <p:sldLayoutId id="2147483743" r:id="rId7"/>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4" r:id="rId11"/>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0.xml"/><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hyperlink" Target="http://nodejs.org/logos/nodejs-light.eps" TargetMode="External"/><Relationship Id="rId11" Type="http://schemas.openxmlformats.org/officeDocument/2006/relationships/image" Target="../media/image32.png"/><Relationship Id="rId5" Type="http://schemas.openxmlformats.org/officeDocument/2006/relationships/image" Target="../media/image21.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png"/><Relationship Id="rId7" Type="http://schemas.openxmlformats.org/officeDocument/2006/relationships/diagramColors" Target="../diagrams/colors1.xml"/><Relationship Id="rId12"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1.png"/><Relationship Id="rId5" Type="http://schemas.openxmlformats.org/officeDocument/2006/relationships/diagramLayout" Target="../diagrams/layout1.xml"/><Relationship Id="rId10" Type="http://schemas.openxmlformats.org/officeDocument/2006/relationships/image" Target="../media/image40.jpeg"/><Relationship Id="rId4" Type="http://schemas.openxmlformats.org/officeDocument/2006/relationships/diagramData" Target="../diagrams/data1.xml"/><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tif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2764" y="1768475"/>
            <a:ext cx="11228440" cy="1745093"/>
          </a:xfrm>
        </p:spPr>
        <p:txBody>
          <a:bodyPr/>
          <a:lstStyle/>
          <a:p>
            <a:r>
              <a:rPr lang="en-US" sz="6600" dirty="0" smtClean="0"/>
              <a:t>Redefining: </a:t>
            </a:r>
            <a:r>
              <a:rPr lang="en-US" sz="6000" dirty="0"/>
              <a:t>T</a:t>
            </a:r>
            <a:r>
              <a:rPr lang="en-US" sz="6000" dirty="0" smtClean="0"/>
              <a:t>he </a:t>
            </a:r>
            <a:r>
              <a:rPr lang="en-US" sz="6000" dirty="0" smtClean="0"/>
              <a:t>Mind Shift </a:t>
            </a:r>
            <a:r>
              <a:rPr lang="en-US" sz="6000" dirty="0" smtClean="0"/>
              <a:t>at Microsoft on OSS &amp; </a:t>
            </a:r>
            <a:r>
              <a:rPr lang="en-US" sz="6000" dirty="0" smtClean="0"/>
              <a:t>Community</a:t>
            </a:r>
            <a:endParaRPr lang="en-US" sz="6000" dirty="0" smtClean="0"/>
          </a:p>
        </p:txBody>
      </p:sp>
      <p:sp>
        <p:nvSpPr>
          <p:cNvPr id="3" name="Text Placeholder 2"/>
          <p:cNvSpPr>
            <a:spLocks noGrp="1"/>
          </p:cNvSpPr>
          <p:nvPr>
            <p:ph type="body" sz="quarter" idx="11"/>
          </p:nvPr>
        </p:nvSpPr>
        <p:spPr>
          <a:xfrm>
            <a:off x="512763" y="4410629"/>
            <a:ext cx="7513637" cy="984885"/>
          </a:xfrm>
        </p:spPr>
        <p:txBody>
          <a:bodyPr/>
          <a:lstStyle/>
          <a:p>
            <a:r>
              <a:rPr lang="en-US" dirty="0" smtClean="0"/>
              <a:t>Grace Francisco</a:t>
            </a:r>
          </a:p>
          <a:p>
            <a:r>
              <a:rPr lang="en-US" dirty="0" smtClean="0"/>
              <a:t>August 2012</a:t>
            </a:r>
            <a:endParaRPr lang="en-US" dirty="0"/>
          </a:p>
        </p:txBody>
      </p:sp>
    </p:spTree>
    <p:extLst>
      <p:ext uri="{BB962C8B-B14F-4D97-AF65-F5344CB8AC3E}">
        <p14:creationId xmlns:p14="http://schemas.microsoft.com/office/powerpoint/2010/main" val="33730767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8059068" y="2751134"/>
            <a:ext cx="1677153" cy="1677153"/>
            <a:chOff x="6283656" y="1447800"/>
            <a:chExt cx="1677153" cy="1677153"/>
          </a:xfrm>
        </p:grpSpPr>
        <p:sp>
          <p:nvSpPr>
            <p:cNvPr id="28" name="Rectangle 27"/>
            <p:cNvSpPr/>
            <p:nvPr/>
          </p:nvSpPr>
          <p:spPr bwMode="auto">
            <a:xfrm>
              <a:off x="6283656" y="1447800"/>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9" name="Picture 2" descr="C:\Users\claudette\Documents\2011 Jobs\Kelly Young\02-Crystal\graphics\ja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646" y="1543817"/>
              <a:ext cx="807171" cy="14851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9880165" y="936092"/>
            <a:ext cx="1819810" cy="1677153"/>
            <a:chOff x="6338484" y="4272191"/>
            <a:chExt cx="1819810" cy="1677153"/>
          </a:xfrm>
        </p:grpSpPr>
        <p:sp>
          <p:nvSpPr>
            <p:cNvPr id="17" name="Rectangle 16"/>
            <p:cNvSpPr/>
            <p:nvPr/>
          </p:nvSpPr>
          <p:spPr bwMode="auto">
            <a:xfrm>
              <a:off x="6380585" y="4272191"/>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8" name="Picture 6" descr="C:\Users\mjbrown\Dropbox\Documents\Private\Work\Graphics\MS Logos\WinAzure_Fl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484" y="4338148"/>
              <a:ext cx="1819810" cy="15159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6218920" y="2751134"/>
            <a:ext cx="1677153" cy="1677153"/>
            <a:chOff x="4509574" y="1447800"/>
            <a:chExt cx="1677153" cy="1677153"/>
          </a:xfrm>
        </p:grpSpPr>
        <p:sp>
          <p:nvSpPr>
            <p:cNvPr id="46" name="Rectangle 45"/>
            <p:cNvSpPr/>
            <p:nvPr/>
          </p:nvSpPr>
          <p:spPr bwMode="auto">
            <a:xfrm>
              <a:off x="4509574" y="1447800"/>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7" name="Picture 2" descr="http://upload.wikimedia.org/wikipedia/commons/thumb/2/27/PHP-logo.svg/1000px-PHP-logo.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6726" y="2005345"/>
              <a:ext cx="1182847" cy="62707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a:t>Microsoft</a:t>
            </a:r>
            <a:r>
              <a:rPr lang="en-US" dirty="0">
                <a:solidFill>
                  <a:schemeClr val="accent1"/>
                </a:solidFill>
              </a:rPr>
              <a:t>+ Open Source </a:t>
            </a:r>
            <a:endParaRPr lang="en-US" dirty="0"/>
          </a:p>
        </p:txBody>
      </p:sp>
      <p:sp>
        <p:nvSpPr>
          <p:cNvPr id="3" name="Content Placeholder 2"/>
          <p:cNvSpPr>
            <a:spLocks noGrp="1"/>
          </p:cNvSpPr>
          <p:nvPr>
            <p:ph idx="1"/>
          </p:nvPr>
        </p:nvSpPr>
        <p:spPr>
          <a:xfrm>
            <a:off x="519112" y="1447800"/>
            <a:ext cx="8643937" cy="1040285"/>
          </a:xfrm>
        </p:spPr>
        <p:txBody>
          <a:bodyPr/>
          <a:lstStyle/>
          <a:p>
            <a:r>
              <a:rPr lang="en-US" sz="3600" dirty="0" smtClean="0">
                <a:latin typeface="+mj-lt"/>
              </a:rPr>
              <a:t>Windows Azure</a:t>
            </a:r>
          </a:p>
          <a:p>
            <a:endParaRPr lang="en-US" dirty="0"/>
          </a:p>
        </p:txBody>
      </p:sp>
      <p:grpSp>
        <p:nvGrpSpPr>
          <p:cNvPr id="30" name="Group 29"/>
          <p:cNvGrpSpPr/>
          <p:nvPr/>
        </p:nvGrpSpPr>
        <p:grpSpPr>
          <a:xfrm>
            <a:off x="9899215" y="2751134"/>
            <a:ext cx="1677153" cy="1677153"/>
            <a:chOff x="961408" y="3211438"/>
            <a:chExt cx="1677153" cy="1677153"/>
          </a:xfrm>
        </p:grpSpPr>
        <p:sp>
          <p:nvSpPr>
            <p:cNvPr id="31" name="Rectangle 30"/>
            <p:cNvSpPr/>
            <p:nvPr/>
          </p:nvSpPr>
          <p:spPr bwMode="auto">
            <a:xfrm>
              <a:off x="961408" y="3211438"/>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2"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11832" y="3766218"/>
              <a:ext cx="1574398" cy="5389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698476" y="2751134"/>
            <a:ext cx="1677153" cy="1677153"/>
            <a:chOff x="616154" y="4877356"/>
            <a:chExt cx="1677153" cy="1677153"/>
          </a:xfrm>
        </p:grpSpPr>
        <p:sp>
          <p:nvSpPr>
            <p:cNvPr id="34" name="Rectangle 33"/>
            <p:cNvSpPr/>
            <p:nvPr/>
          </p:nvSpPr>
          <p:spPr bwMode="auto">
            <a:xfrm>
              <a:off x="616154" y="4877356"/>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6148" name="Picture 4" descr="http://www.dayid.org/os/linux/images/ubuntu-logo.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476" y="4966632"/>
              <a:ext cx="1486971" cy="15355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2538624" y="2751134"/>
            <a:ext cx="1677153" cy="1677153"/>
            <a:chOff x="2498526" y="4844851"/>
            <a:chExt cx="1677153" cy="1677153"/>
          </a:xfrm>
        </p:grpSpPr>
        <p:sp>
          <p:nvSpPr>
            <p:cNvPr id="49" name="Rectangle 48"/>
            <p:cNvSpPr/>
            <p:nvPr/>
          </p:nvSpPr>
          <p:spPr bwMode="auto">
            <a:xfrm>
              <a:off x="2498526" y="4844851"/>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6152" name="Picture 8" descr="C:\Users\mjbrown\Desktop\cento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2957" y="4924967"/>
              <a:ext cx="1408289" cy="14354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4378772" y="2751134"/>
            <a:ext cx="1677153" cy="1677153"/>
            <a:chOff x="4460393" y="4669435"/>
            <a:chExt cx="1677153" cy="1677153"/>
          </a:xfrm>
        </p:grpSpPr>
        <p:sp>
          <p:nvSpPr>
            <p:cNvPr id="54" name="Rectangle 53"/>
            <p:cNvSpPr/>
            <p:nvPr/>
          </p:nvSpPr>
          <p:spPr bwMode="auto">
            <a:xfrm>
              <a:off x="4460393" y="4669435"/>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6154" name="Picture 10" descr="http://www.oyranos.org/images/suse_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2219" y="5221084"/>
              <a:ext cx="1333500" cy="676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Group 92"/>
          <p:cNvGrpSpPr/>
          <p:nvPr/>
        </p:nvGrpSpPr>
        <p:grpSpPr>
          <a:xfrm>
            <a:off x="9879266" y="4554170"/>
            <a:ext cx="1677153" cy="1684620"/>
            <a:chOff x="9831824" y="1440333"/>
            <a:chExt cx="1677153" cy="1684620"/>
          </a:xfrm>
        </p:grpSpPr>
        <p:sp>
          <p:nvSpPr>
            <p:cNvPr id="94" name="Rectangle 93"/>
            <p:cNvSpPr/>
            <p:nvPr/>
          </p:nvSpPr>
          <p:spPr bwMode="auto">
            <a:xfrm>
              <a:off x="9831824" y="1447800"/>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95" name="Picture 2" descr="C:\Users\mjbrown\Desktop\Web\Graphics\Drupal\druplicon.small[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8397" y="1440333"/>
              <a:ext cx="1441048" cy="1647339"/>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85706" y="4561637"/>
            <a:ext cx="1677153" cy="1677153"/>
            <a:chOff x="1008850" y="4561637"/>
            <a:chExt cx="1677153" cy="1677153"/>
          </a:xfrm>
        </p:grpSpPr>
        <p:sp>
          <p:nvSpPr>
            <p:cNvPr id="89" name="Rectangle 88"/>
            <p:cNvSpPr/>
            <p:nvPr/>
          </p:nvSpPr>
          <p:spPr bwMode="auto">
            <a:xfrm>
              <a:off x="1008850" y="4561637"/>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6161" name="Picture 17" descr="C:\Users\mjbrown\Dropbox\Documents\Private\Work\Graphics\WordPress\blue-l.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33051" y="4698920"/>
              <a:ext cx="1428750"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538622" y="4561637"/>
            <a:ext cx="1677153" cy="1677153"/>
            <a:chOff x="2782933" y="4561637"/>
            <a:chExt cx="1677153" cy="1677153"/>
          </a:xfrm>
        </p:grpSpPr>
        <p:sp>
          <p:nvSpPr>
            <p:cNvPr id="100" name="Rectangle 99"/>
            <p:cNvSpPr/>
            <p:nvPr/>
          </p:nvSpPr>
          <p:spPr bwMode="auto">
            <a:xfrm>
              <a:off x="2782933" y="4561637"/>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6162" name="Picture 18" descr="C:\Users\mjbrown\Dropbox\Documents\Private\Work\Graphics\Joomla\Joomla Symbol Colo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8808" y="4879507"/>
              <a:ext cx="1106488" cy="11064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378772" y="4561637"/>
            <a:ext cx="1677153" cy="1677153"/>
            <a:chOff x="4557016" y="4561637"/>
            <a:chExt cx="1677153" cy="1677153"/>
          </a:xfrm>
        </p:grpSpPr>
        <p:sp>
          <p:nvSpPr>
            <p:cNvPr id="81" name="Rectangle 80"/>
            <p:cNvSpPr/>
            <p:nvPr/>
          </p:nvSpPr>
          <p:spPr bwMode="auto">
            <a:xfrm>
              <a:off x="4557016" y="4561637"/>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6164" name="Picture 20" descr="http://www.globecom.it/joomla/images/OPENSOURCE/logo_dotnetnuk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4696" y="4746088"/>
              <a:ext cx="1308248" cy="13082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218921" y="4539262"/>
            <a:ext cx="1677153" cy="1677153"/>
            <a:chOff x="6331098" y="4561637"/>
            <a:chExt cx="1677153" cy="1677153"/>
          </a:xfrm>
        </p:grpSpPr>
        <p:sp>
          <p:nvSpPr>
            <p:cNvPr id="97" name="Rectangle 96"/>
            <p:cNvSpPr/>
            <p:nvPr/>
          </p:nvSpPr>
          <p:spPr bwMode="auto">
            <a:xfrm>
              <a:off x="6331098" y="4561637"/>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6166" name="Picture 22" descr="http://www.seekdotnet.com/images/logos/dasblog.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67323" y="4685838"/>
              <a:ext cx="1428750"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8059068" y="4539262"/>
            <a:ext cx="1677153" cy="1677153"/>
            <a:chOff x="8105181" y="4561637"/>
            <a:chExt cx="1677153" cy="1677153"/>
          </a:xfrm>
        </p:grpSpPr>
        <p:sp>
          <p:nvSpPr>
            <p:cNvPr id="84" name="Rectangle 83"/>
            <p:cNvSpPr/>
            <p:nvPr/>
          </p:nvSpPr>
          <p:spPr bwMode="auto">
            <a:xfrm>
              <a:off x="8105181" y="4561637"/>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6171" name="Picture 27" descr="https://www.microsoft.com/web/handlers/webpi.ashx?command=getimage&amp;guid=6237c9ef-163c-46c8-b938-fe45c488144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72257" y="4828711"/>
              <a:ext cx="1143000" cy="1143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4545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4293585" y="1270065"/>
            <a:ext cx="3849687" cy="3890963"/>
          </a:xfrm>
          <a:prstGeom prst="rect">
            <a:avLst/>
          </a:prstGeom>
          <a:solidFill>
            <a:schemeClr val="tx2">
              <a:lumMod val="60000"/>
              <a:lumOff val="4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214313" y="1270065"/>
            <a:ext cx="3849687" cy="389096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2" y="228600"/>
            <a:ext cx="11149013" cy="747897"/>
          </a:xfrm>
        </p:spPr>
        <p:txBody>
          <a:bodyPr/>
          <a:lstStyle/>
          <a:p>
            <a:r>
              <a:rPr lang="en-US" dirty="0" smtClean="0"/>
              <a:t>Microsoft</a:t>
            </a:r>
            <a:r>
              <a:rPr lang="en-US" dirty="0" smtClean="0">
                <a:solidFill>
                  <a:schemeClr val="accent1"/>
                </a:solidFill>
              </a:rPr>
              <a:t>+ OSS Documentation</a:t>
            </a:r>
            <a:endParaRPr lang="en-US" dirty="0">
              <a:solidFill>
                <a:schemeClr val="accent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585" y="1534124"/>
            <a:ext cx="3842734"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081" y="1575058"/>
            <a:ext cx="3486150" cy="3077766"/>
          </a:xfrm>
          <a:prstGeom prst="rect">
            <a:avLst/>
          </a:prstGeom>
          <a:noFill/>
        </p:spPr>
        <p:txBody>
          <a:bodyPr wrap="square" lIns="0" tIns="0" rIns="0" bIns="0" rtlCol="0">
            <a:spAutoFit/>
          </a:bodyPr>
          <a:lstStyle/>
          <a:p>
            <a:r>
              <a:rPr lang="en-US" sz="40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More Microsoft-produced OSS-related documentation than ever.</a:t>
            </a:r>
          </a:p>
        </p:txBody>
      </p:sp>
      <p:sp>
        <p:nvSpPr>
          <p:cNvPr id="4" name="TextBox 3"/>
          <p:cNvSpPr txBox="1"/>
          <p:nvPr/>
        </p:nvSpPr>
        <p:spPr>
          <a:xfrm>
            <a:off x="8270862" y="1270065"/>
            <a:ext cx="3917963" cy="3693319"/>
          </a:xfrm>
          <a:prstGeom prst="rect">
            <a:avLst/>
          </a:prstGeom>
          <a:noFill/>
        </p:spPr>
        <p:txBody>
          <a:bodyPr wrap="square" lIns="0" tIns="0" rIns="0" bIns="0" rtlCol="0">
            <a:spAutoFit/>
          </a:bodyPr>
          <a:lstStyle/>
          <a:p>
            <a:pPr marL="571500" indent="-571500">
              <a:buFont typeface="Arial" pitchFamily="34" charset="0"/>
              <a:buChar char="•"/>
            </a:pPr>
            <a:r>
              <a:rPr lang="en-US" sz="2800" dirty="0" smtClean="0">
                <a:latin typeface="Segoe UI Light" pitchFamily="34" charset="0"/>
              </a:rPr>
              <a:t>MSDN</a:t>
            </a:r>
          </a:p>
          <a:p>
            <a:pPr marL="571500" indent="-571500">
              <a:buFont typeface="Arial" pitchFamily="34" charset="0"/>
              <a:buChar char="•"/>
            </a:pPr>
            <a:r>
              <a:rPr lang="en-US" sz="2800" dirty="0" smtClean="0">
                <a:latin typeface="Segoe UI Light" pitchFamily="34" charset="0"/>
              </a:rPr>
              <a:t>WindowsAzure.com</a:t>
            </a:r>
          </a:p>
          <a:p>
            <a:pPr marL="571500" indent="-571500">
              <a:buFont typeface="Arial" pitchFamily="34" charset="0"/>
              <a:buChar char="•"/>
            </a:pPr>
            <a:r>
              <a:rPr lang="en-US" sz="2800" dirty="0" smtClean="0">
                <a:latin typeface="Segoe UI Light" pitchFamily="34" charset="0"/>
              </a:rPr>
              <a:t>Channel 9</a:t>
            </a:r>
          </a:p>
          <a:p>
            <a:pPr marL="571500" indent="-571500">
              <a:buFont typeface="Arial" pitchFamily="34" charset="0"/>
              <a:buChar char="•"/>
            </a:pPr>
            <a:r>
              <a:rPr lang="en-US" sz="2800" dirty="0" smtClean="0">
                <a:latin typeface="Segoe UI Light" pitchFamily="34" charset="0"/>
              </a:rPr>
              <a:t>php.net</a:t>
            </a:r>
          </a:p>
          <a:p>
            <a:pPr marL="571500" indent="-571500">
              <a:buFont typeface="Arial" pitchFamily="34" charset="0"/>
              <a:buChar char="•"/>
            </a:pPr>
            <a:r>
              <a:rPr lang="en-US" sz="2800" dirty="0" smtClean="0">
                <a:latin typeface="Segoe UI Light" pitchFamily="34" charset="0"/>
              </a:rPr>
              <a:t>TechNet Wiki</a:t>
            </a:r>
          </a:p>
          <a:p>
            <a:pPr marL="571500" indent="-571500">
              <a:buFont typeface="Arial" pitchFamily="34" charset="0"/>
              <a:buChar char="•"/>
            </a:pPr>
            <a:r>
              <a:rPr lang="en-US" sz="2800" dirty="0" smtClean="0">
                <a:latin typeface="Segoe UI Light" pitchFamily="34" charset="0"/>
              </a:rPr>
              <a:t>Blogs</a:t>
            </a:r>
          </a:p>
          <a:p>
            <a:pPr marL="1028682" lvl="1" indent="-571500">
              <a:buFont typeface="Arial" pitchFamily="34" charset="0"/>
              <a:buChar char="•"/>
            </a:pPr>
            <a:r>
              <a:rPr lang="en-US" sz="2400" dirty="0">
                <a:latin typeface="Segoe UI Light" pitchFamily="34" charset="0"/>
              </a:rPr>
              <a:t>i</a:t>
            </a:r>
            <a:r>
              <a:rPr lang="en-US" sz="2400" dirty="0" smtClean="0">
                <a:latin typeface="Segoe UI Light" pitchFamily="34" charset="0"/>
              </a:rPr>
              <a:t>nteroperability</a:t>
            </a:r>
          </a:p>
          <a:p>
            <a:pPr marL="1028682" lvl="1" indent="-571500">
              <a:buFont typeface="Arial" pitchFamily="34" charset="0"/>
              <a:buChar char="•"/>
            </a:pPr>
            <a:r>
              <a:rPr lang="en-US" sz="2400" dirty="0" err="1">
                <a:latin typeface="Segoe UI Light" pitchFamily="34" charset="0"/>
              </a:rPr>
              <a:t>b</a:t>
            </a:r>
            <a:r>
              <a:rPr lang="en-US" sz="2400" dirty="0" err="1" smtClean="0">
                <a:latin typeface="Segoe UI Light" pitchFamily="34" charset="0"/>
              </a:rPr>
              <a:t>rian_swan</a:t>
            </a:r>
            <a:endParaRPr lang="en-US" sz="2400" dirty="0" smtClean="0">
              <a:latin typeface="Segoe UI Light" pitchFamily="34" charset="0"/>
            </a:endParaRPr>
          </a:p>
          <a:p>
            <a:pPr marL="1028682" lvl="1" indent="-571500">
              <a:buFont typeface="Arial" pitchFamily="34" charset="0"/>
              <a:buChar char="•"/>
            </a:pPr>
            <a:r>
              <a:rPr lang="en-US" sz="2400" dirty="0" err="1" smtClean="0">
                <a:latin typeface="Segoe UI Light" pitchFamily="34" charset="0"/>
              </a:rPr>
              <a:t>silverlining</a:t>
            </a:r>
            <a:endParaRPr lang="en-US" sz="2400" dirty="0" smtClean="0">
              <a:latin typeface="Segoe UI Light" pitchFamily="34" charset="0"/>
            </a:endParaRPr>
          </a:p>
        </p:txBody>
      </p:sp>
      <p:sp>
        <p:nvSpPr>
          <p:cNvPr id="6" name="TextBox 5"/>
          <p:cNvSpPr txBox="1"/>
          <p:nvPr/>
        </p:nvSpPr>
        <p:spPr>
          <a:xfrm>
            <a:off x="400050" y="5370008"/>
            <a:ext cx="10700341" cy="1477328"/>
          </a:xfrm>
          <a:prstGeom prst="rect">
            <a:avLst/>
          </a:prstGeom>
          <a:noFill/>
        </p:spPr>
        <p:txBody>
          <a:bodyPr wrap="square" lIns="0" tIns="0" rIns="0" bIns="0" rtlCol="0">
            <a:spAutoFit/>
          </a:bodyPr>
          <a:lstStyle/>
          <a:p>
            <a:r>
              <a:rPr lang="en-US" sz="24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Examples:</a:t>
            </a:r>
          </a:p>
          <a:p>
            <a:pPr marL="342900" indent="-342900">
              <a:buFont typeface="Arial" pitchFamily="34" charset="0"/>
              <a:buChar char="•"/>
            </a:pPr>
            <a:r>
              <a:rPr lang="en-US" sz="24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PHP at Scale on the Microsoft Platform</a:t>
            </a:r>
          </a:p>
          <a:p>
            <a:pPr marL="342900" indent="-342900">
              <a:buFont typeface="Arial" pitchFamily="34" charset="0"/>
              <a:buChar char="•"/>
            </a:pPr>
            <a:r>
              <a:rPr lang="en-US" sz="24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Azure </a:t>
            </a:r>
            <a:r>
              <a:rPr lang="en-US" sz="240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Real World: Migrating a Drupal Site from LAMP to Windows </a:t>
            </a:r>
            <a:r>
              <a:rPr lang="en-US" sz="24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Azure</a:t>
            </a:r>
          </a:p>
          <a:p>
            <a:pPr marL="342900" indent="-342900">
              <a:buFont typeface="Arial" pitchFamily="34" charset="0"/>
              <a:buChar char="•"/>
            </a:pPr>
            <a:endParaRPr lang="en-US" sz="24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spTree>
    <p:extLst>
      <p:ext uri="{BB962C8B-B14F-4D97-AF65-F5344CB8AC3E}">
        <p14:creationId xmlns:p14="http://schemas.microsoft.com/office/powerpoint/2010/main" val="31864044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8932651" y="1624153"/>
            <a:ext cx="2095500" cy="914400"/>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2" y="228600"/>
            <a:ext cx="11149013" cy="747897"/>
          </a:xfrm>
        </p:spPr>
        <p:txBody>
          <a:bodyPr/>
          <a:lstStyle/>
          <a:p>
            <a:r>
              <a:rPr lang="en-US" dirty="0" smtClean="0"/>
              <a:t>Examples of Openness with Drupal</a:t>
            </a:r>
            <a:endParaRPr lang="en-US" dirty="0"/>
          </a:p>
        </p:txBody>
      </p:sp>
      <p:pic>
        <p:nvPicPr>
          <p:cNvPr id="4" name="Picture 2" descr="C:\Users\mjbrown\Desktop\Web\Graphics\Drupal\druplicon.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4240" y="5079276"/>
            <a:ext cx="1320778" cy="1509853"/>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3318977719"/>
              </p:ext>
            </p:extLst>
          </p:nvPr>
        </p:nvGraphicFramePr>
        <p:xfrm>
          <a:off x="533400" y="1466849"/>
          <a:ext cx="7966604" cy="5165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http://commerceguys.com/profiles/cg/themes/custom/cgtheme/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2651" y="1790840"/>
            <a:ext cx="2095500" cy="581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ikro.me/sites/default/files/field/image/propeople-logo-50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6021" y="2984359"/>
            <a:ext cx="1177744" cy="111139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19864" y="3314701"/>
            <a:ext cx="1313074" cy="119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R2integrat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5254" y="4953000"/>
            <a:ext cx="978794"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833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2243691"/>
          </a:xfrm>
        </p:spPr>
        <p:txBody>
          <a:bodyPr/>
          <a:lstStyle/>
          <a:p>
            <a:r>
              <a:rPr lang="en-US" dirty="0" smtClean="0"/>
              <a:t>Examples of Regional Openness at Microsoft</a:t>
            </a:r>
            <a:r>
              <a:rPr lang="en-US" dirty="0"/>
              <a:t/>
            </a:r>
            <a:br>
              <a:rPr lang="en-US" dirty="0"/>
            </a:br>
            <a:endParaRPr lang="en-US" dirty="0"/>
          </a:p>
        </p:txBody>
      </p:sp>
      <p:sp>
        <p:nvSpPr>
          <p:cNvPr id="3" name="Text Placeholder 2"/>
          <p:cNvSpPr>
            <a:spLocks noGrp="1"/>
          </p:cNvSpPr>
          <p:nvPr>
            <p:ph type="body" sz="quarter" idx="10"/>
          </p:nvPr>
        </p:nvSpPr>
        <p:spPr>
          <a:xfrm>
            <a:off x="562655" y="2478313"/>
            <a:ext cx="11149013" cy="2609945"/>
          </a:xfrm>
        </p:spPr>
        <p:txBody>
          <a:bodyPr/>
          <a:lstStyle/>
          <a:p>
            <a:r>
              <a:rPr lang="en-US" dirty="0" smtClean="0">
                <a:latin typeface="+mj-lt"/>
              </a:rPr>
              <a:t>Local sponsorships</a:t>
            </a:r>
          </a:p>
          <a:p>
            <a:r>
              <a:rPr lang="en-US" dirty="0" smtClean="0">
                <a:latin typeface="+mj-lt"/>
              </a:rPr>
              <a:t>Drupal + Microsoft Health integration</a:t>
            </a:r>
          </a:p>
          <a:p>
            <a:r>
              <a:rPr lang="en-US" dirty="0" smtClean="0">
                <a:latin typeface="+mj-lt"/>
              </a:rPr>
              <a:t>Business Support</a:t>
            </a:r>
          </a:p>
          <a:p>
            <a:r>
              <a:rPr lang="en-US" dirty="0" smtClean="0">
                <a:latin typeface="+mj-lt"/>
              </a:rPr>
              <a:t>Drupal + SharePoint integration</a:t>
            </a:r>
          </a:p>
          <a:p>
            <a:r>
              <a:rPr lang="en-US" dirty="0" err="1" smtClean="0">
                <a:latin typeface="+mj-lt"/>
              </a:rPr>
              <a:t>OpenData</a:t>
            </a:r>
            <a:r>
              <a:rPr lang="en-US" dirty="0" smtClean="0">
                <a:latin typeface="+mj-lt"/>
              </a:rPr>
              <a:t> + SharePoint integration</a:t>
            </a:r>
            <a:endParaRPr lang="en-US" dirty="0">
              <a:latin typeface="+mj-lt"/>
            </a:endParaRPr>
          </a:p>
        </p:txBody>
      </p:sp>
      <p:pic>
        <p:nvPicPr>
          <p:cNvPr id="4" name="Picture 2" descr="C:\Users\mjbrown\Desktop\Web\Graphics\Drupal\druplicon.sma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4240" y="5079276"/>
            <a:ext cx="1320778" cy="15098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4117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833563" y="1768475"/>
            <a:ext cx="3849687" cy="389096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Rectangle 18"/>
          <p:cNvSpPr/>
          <p:nvPr/>
        </p:nvSpPr>
        <p:spPr bwMode="auto">
          <a:xfrm>
            <a:off x="6170613" y="1768475"/>
            <a:ext cx="3849687" cy="3890963"/>
          </a:xfrm>
          <a:prstGeom prst="rect">
            <a:avLst/>
          </a:prstGeom>
          <a:solidFill>
            <a:schemeClr val="tx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747897"/>
          </a:xfrm>
        </p:spPr>
        <p:txBody>
          <a:bodyPr/>
          <a:lstStyle/>
          <a:p>
            <a:r>
              <a:rPr lang="en-US" dirty="0" smtClean="0"/>
              <a:t>How we connect the dots</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040" y="2192880"/>
            <a:ext cx="2696210" cy="13095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564" y="3943349"/>
            <a:ext cx="2807684" cy="106203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569" y="2352200"/>
            <a:ext cx="3431381" cy="1072307"/>
          </a:xfrm>
          <a:prstGeom prst="rect">
            <a:avLst/>
          </a:prstGeom>
        </p:spPr>
      </p:pic>
    </p:spTree>
    <p:extLst>
      <p:ext uri="{BB962C8B-B14F-4D97-AF65-F5344CB8AC3E}">
        <p14:creationId xmlns:p14="http://schemas.microsoft.com/office/powerpoint/2010/main" val="36777586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860452" y="1768473"/>
            <a:ext cx="6045798" cy="3890963"/>
          </a:xfrm>
          <a:prstGeom prst="rect">
            <a:avLst/>
          </a:prstGeom>
          <a:solidFill>
            <a:schemeClr val="tx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1303707" y="1768474"/>
            <a:ext cx="3849687" cy="389096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2" y="228600"/>
            <a:ext cx="11149013" cy="747897"/>
          </a:xfrm>
        </p:spPr>
        <p:txBody>
          <a:bodyPr/>
          <a:lstStyle/>
          <a:p>
            <a:r>
              <a:rPr lang="en-US" dirty="0" smtClean="0"/>
              <a:t>How we connect the dots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881" y="2244960"/>
            <a:ext cx="5848940" cy="293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0670" y="2865759"/>
            <a:ext cx="3355762" cy="1269353"/>
          </a:xfrm>
          <a:prstGeom prst="rect">
            <a:avLst/>
          </a:prstGeom>
        </p:spPr>
      </p:pic>
    </p:spTree>
    <p:extLst>
      <p:ext uri="{BB962C8B-B14F-4D97-AF65-F5344CB8AC3E}">
        <p14:creationId xmlns:p14="http://schemas.microsoft.com/office/powerpoint/2010/main" val="22433454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885107" y="1463674"/>
            <a:ext cx="6792543" cy="44608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787048" y="1463674"/>
            <a:ext cx="3849687" cy="4460876"/>
          </a:xfrm>
          <a:prstGeom prst="rect">
            <a:avLst/>
          </a:prstGeom>
          <a:solidFill>
            <a:schemeClr val="tx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747897"/>
          </a:xfrm>
        </p:spPr>
        <p:txBody>
          <a:bodyPr/>
          <a:lstStyle/>
          <a:p>
            <a:r>
              <a:rPr lang="en-US" dirty="0" smtClean="0"/>
              <a:t>How we connect the dots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81" y="1750196"/>
            <a:ext cx="6220429" cy="3888603"/>
          </a:xfrm>
          <a:prstGeom prst="rect">
            <a:avLst/>
          </a:prstGeom>
        </p:spPr>
      </p:pic>
      <p:sp>
        <p:nvSpPr>
          <p:cNvPr id="6" name="Text Placeholder 5"/>
          <p:cNvSpPr>
            <a:spLocks noGrp="1"/>
          </p:cNvSpPr>
          <p:nvPr>
            <p:ph type="body" sz="quarter" idx="10"/>
          </p:nvPr>
        </p:nvSpPr>
        <p:spPr>
          <a:xfrm>
            <a:off x="1046015" y="2361724"/>
            <a:ext cx="3525985" cy="2659190"/>
          </a:xfrm>
          <a:prstGeom prst="rect">
            <a:avLst/>
          </a:prstGeom>
        </p:spPr>
        <p:txBody>
          <a:bodyPr wrap="square">
            <a:spAutoFit/>
          </a:bodyPr>
          <a:lstStyle/>
          <a:p>
            <a:pPr marL="0" indent="0" defTabSz="914099" fontAlgn="base">
              <a:spcBef>
                <a:spcPct val="0"/>
              </a:spcBef>
              <a:spcAft>
                <a:spcPct val="0"/>
              </a:spcAft>
              <a:buNone/>
            </a:pPr>
            <a:r>
              <a:rPr lang="en-US" sz="2400" spc="-50" dirty="0" smtClean="0">
                <a:solidFill>
                  <a:schemeClr val="bg1"/>
                </a:solidFill>
                <a:latin typeface="Segoe UI" pitchFamily="34" charset="0"/>
                <a:ea typeface="Segoe UI" pitchFamily="34" charset="0"/>
                <a:cs typeface="Segoe UI" pitchFamily="34" charset="0"/>
              </a:rPr>
              <a:t>“We successfully </a:t>
            </a:r>
            <a:r>
              <a:rPr lang="en-US" sz="2400" spc="-50" dirty="0">
                <a:solidFill>
                  <a:schemeClr val="bg1"/>
                </a:solidFill>
                <a:latin typeface="Segoe UI" pitchFamily="34" charset="0"/>
                <a:ea typeface="Segoe UI" pitchFamily="34" charset="0"/>
                <a:cs typeface="Segoe UI" pitchFamily="34" charset="0"/>
              </a:rPr>
              <a:t>moved our </a:t>
            </a:r>
            <a:r>
              <a:rPr lang="en-US" sz="2400" spc="-50" dirty="0" smtClean="0">
                <a:solidFill>
                  <a:schemeClr val="bg1"/>
                </a:solidFill>
                <a:latin typeface="Segoe UI" pitchFamily="34" charset="0"/>
                <a:ea typeface="Segoe UI" pitchFamily="34" charset="0"/>
                <a:cs typeface="Segoe UI" pitchFamily="34" charset="0"/>
              </a:rPr>
              <a:t>[Drupal] site </a:t>
            </a:r>
            <a:r>
              <a:rPr lang="en-US" sz="2400" spc="-50" dirty="0">
                <a:solidFill>
                  <a:schemeClr val="bg1"/>
                </a:solidFill>
                <a:latin typeface="Segoe UI" pitchFamily="34" charset="0"/>
                <a:ea typeface="Segoe UI" pitchFamily="34" charset="0"/>
                <a:cs typeface="Segoe UI" pitchFamily="34" charset="0"/>
              </a:rPr>
              <a:t>to Windows Azure and the biggest traffic day for us went off with flying colors.“</a:t>
            </a:r>
            <a:endParaRPr lang="en-US" sz="2400" spc="-50" dirty="0" smtClean="0">
              <a:solidFill>
                <a:schemeClr val="bg1"/>
              </a:solidFill>
              <a:latin typeface="Segoe UI" pitchFamily="34" charset="0"/>
              <a:ea typeface="Segoe UI" pitchFamily="34" charset="0"/>
              <a:cs typeface="Segoe UI" pitchFamily="34" charset="0"/>
            </a:endParaRPr>
          </a:p>
          <a:p>
            <a:pPr defTabSz="914099" fontAlgn="base">
              <a:spcBef>
                <a:spcPct val="0"/>
              </a:spcBef>
              <a:spcAft>
                <a:spcPct val="0"/>
              </a:spcAft>
            </a:pPr>
            <a:endParaRPr lang="en-US" sz="2400" spc="-50" dirty="0">
              <a:solidFill>
                <a:schemeClr val="bg1"/>
              </a:solidFill>
              <a:latin typeface="Segoe UI" pitchFamily="34" charset="0"/>
              <a:ea typeface="Segoe UI" pitchFamily="34" charset="0"/>
              <a:cs typeface="Segoe UI" pitchFamily="34" charset="0"/>
            </a:endParaRPr>
          </a:p>
          <a:p>
            <a:pPr marL="0" indent="0" defTabSz="914099" fontAlgn="base">
              <a:spcBef>
                <a:spcPct val="0"/>
              </a:spcBef>
              <a:spcAft>
                <a:spcPct val="0"/>
              </a:spcAft>
              <a:buNone/>
            </a:pPr>
            <a:r>
              <a:rPr lang="en-US" sz="2400" spc="-50" dirty="0" smtClean="0">
                <a:solidFill>
                  <a:schemeClr val="bg1"/>
                </a:solidFill>
                <a:latin typeface="Segoe UI" pitchFamily="34" charset="0"/>
                <a:ea typeface="Segoe UI" pitchFamily="34" charset="0"/>
                <a:cs typeface="Segoe UI" pitchFamily="34" charset="0"/>
              </a:rPr>
              <a:t>Erin Griffin, CIO of Screen Actors Guild</a:t>
            </a:r>
            <a:endParaRPr lang="en-US" sz="2400" spc="-50" dirty="0">
              <a:solidFill>
                <a:schemeClr val="bg1"/>
              </a:solidFill>
              <a:latin typeface="Segoe UI" pitchFamily="34" charset="0"/>
              <a:ea typeface="Segoe UI" pitchFamily="34" charset="0"/>
              <a:cs typeface="Segoe UI" pitchFamily="34" charset="0"/>
            </a:endParaRPr>
          </a:p>
        </p:txBody>
      </p:sp>
      <p:sp>
        <p:nvSpPr>
          <p:cNvPr id="7" name="Oval Callout 6"/>
          <p:cNvSpPr/>
          <p:nvPr/>
        </p:nvSpPr>
        <p:spPr bwMode="auto">
          <a:xfrm>
            <a:off x="3645143" y="1768875"/>
            <a:ext cx="846777" cy="457411"/>
          </a:xfrm>
          <a:prstGeom prst="wedgeEllipseCallout">
            <a:avLst>
              <a:gd name="adj1" fmla="val -45459"/>
              <a:gd name="adj2" fmla="val 76538"/>
            </a:avLst>
          </a:prstGeom>
          <a:solidFill>
            <a:schemeClr val="tx1"/>
          </a:soli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397435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smtClean="0"/>
              <a:t>Q&amp;A</a:t>
            </a:r>
            <a:endParaRPr lang="en-US" dirty="0"/>
          </a:p>
        </p:txBody>
      </p:sp>
    </p:spTree>
    <p:extLst>
      <p:ext uri="{BB962C8B-B14F-4D97-AF65-F5344CB8AC3E}">
        <p14:creationId xmlns:p14="http://schemas.microsoft.com/office/powerpoint/2010/main" val="294228459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black">
          <a:xfrm>
            <a:off x="512761" y="2895600"/>
            <a:ext cx="4685821" cy="788090"/>
          </a:xfrm>
          <a:prstGeom prst="rect">
            <a:avLst/>
          </a:prstGeom>
          <a:noFill/>
          <a:ln>
            <a:noFill/>
          </a:ln>
        </p:spPr>
      </p:pic>
      <p:sp>
        <p:nvSpPr>
          <p:cNvPr id="5" name="Text Box 3"/>
          <p:cNvSpPr txBox="1">
            <a:spLocks noChangeArrowheads="1"/>
          </p:cNvSpPr>
          <p:nvPr/>
        </p:nvSpPr>
        <p:spPr bwMode="blackWhite">
          <a:xfrm>
            <a:off x="520700" y="6298298"/>
            <a:ext cx="11173090"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2012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latin typeface="Segoe UI" pitchFamily="34" charset="0"/>
                <a:cs typeface="Arial" charset="0"/>
              </a:rPr>
              <a:t>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1861986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52513" y="1863725"/>
            <a:ext cx="4433887" cy="41370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 name="Text Placeholder 2"/>
          <p:cNvSpPr>
            <a:spLocks noGrp="1"/>
          </p:cNvSpPr>
          <p:nvPr>
            <p:ph type="body" sz="quarter" idx="10"/>
          </p:nvPr>
        </p:nvSpPr>
        <p:spPr>
          <a:xfrm>
            <a:off x="2233612" y="2405665"/>
            <a:ext cx="3519487" cy="3053144"/>
          </a:xfrm>
        </p:spPr>
        <p:txBody>
          <a:bodyPr/>
          <a:lstStyle/>
          <a:p>
            <a:pPr marL="0" indent="0">
              <a:buNone/>
            </a:pPr>
            <a:r>
              <a:rPr lang="en-US" dirty="0" smtClean="0"/>
              <a:t>Grace Francisco</a:t>
            </a:r>
          </a:p>
          <a:p>
            <a:pPr marL="0" indent="0">
              <a:buNone/>
            </a:pPr>
            <a:r>
              <a:rPr lang="en-US" dirty="0" smtClean="0"/>
              <a:t>@</a:t>
            </a:r>
            <a:r>
              <a:rPr lang="en-US" dirty="0" err="1" smtClean="0"/>
              <a:t>gracefr</a:t>
            </a:r>
            <a:endParaRPr lang="en-US" dirty="0" smtClean="0"/>
          </a:p>
          <a:p>
            <a:endParaRPr lang="en-US" dirty="0"/>
          </a:p>
          <a:p>
            <a:pPr marL="0" indent="0">
              <a:buNone/>
            </a:pPr>
            <a:r>
              <a:rPr lang="en-US" dirty="0" smtClean="0"/>
              <a:t>Mark Brown, @</a:t>
            </a:r>
            <a:r>
              <a:rPr lang="en-US" dirty="0" err="1" smtClean="0"/>
              <a:t>markjbrown</a:t>
            </a:r>
            <a:endParaRPr lang="en-US" dirty="0" smtClean="0"/>
          </a:p>
          <a:p>
            <a:endParaRPr lang="en-US" dirty="0"/>
          </a:p>
        </p:txBody>
      </p:sp>
      <p:sp>
        <p:nvSpPr>
          <p:cNvPr id="2" name="Title 1"/>
          <p:cNvSpPr>
            <a:spLocks noGrp="1"/>
          </p:cNvSpPr>
          <p:nvPr>
            <p:ph type="title"/>
          </p:nvPr>
        </p:nvSpPr>
        <p:spPr>
          <a:xfrm>
            <a:off x="519112" y="228600"/>
            <a:ext cx="11149013" cy="747897"/>
          </a:xfrm>
        </p:spPr>
        <p:txBody>
          <a:bodyPr/>
          <a:lstStyle/>
          <a:p>
            <a:r>
              <a:rPr lang="en-US" smtClean="0"/>
              <a:t>Who </a:t>
            </a:r>
            <a:r>
              <a:rPr lang="en-US" smtClean="0"/>
              <a:t>We </a:t>
            </a:r>
            <a:r>
              <a:rPr lang="en-US" dirty="0"/>
              <a:t>A</a:t>
            </a:r>
            <a:r>
              <a:rPr lang="en-US" smtClean="0"/>
              <a:t>re </a:t>
            </a:r>
            <a:endParaRPr lang="en-US" dirty="0"/>
          </a:p>
        </p:txBody>
      </p:sp>
      <p:sp>
        <p:nvSpPr>
          <p:cNvPr id="5" name="Rectangle 4"/>
          <p:cNvSpPr/>
          <p:nvPr/>
        </p:nvSpPr>
        <p:spPr bwMode="auto">
          <a:xfrm>
            <a:off x="6119813" y="1863725"/>
            <a:ext cx="4433887" cy="41370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Text Placeholder 2"/>
          <p:cNvSpPr txBox="1">
            <a:spLocks/>
          </p:cNvSpPr>
          <p:nvPr/>
        </p:nvSpPr>
        <p:spPr>
          <a:xfrm>
            <a:off x="7377113" y="2446338"/>
            <a:ext cx="3900487" cy="2609945"/>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Brian Swan</a:t>
            </a:r>
          </a:p>
          <a:p>
            <a:pPr marL="0" indent="0">
              <a:buNone/>
            </a:pPr>
            <a:r>
              <a:rPr lang="en-US" dirty="0" smtClean="0"/>
              <a:t>@</a:t>
            </a:r>
            <a:r>
              <a:rPr lang="en-US" dirty="0" err="1" smtClean="0"/>
              <a:t>brian_swan</a:t>
            </a:r>
            <a:endParaRPr lang="en-US" dirty="0" smtClean="0"/>
          </a:p>
          <a:p>
            <a:endParaRPr lang="en-US" dirty="0" smtClean="0"/>
          </a:p>
          <a:p>
            <a:pPr marL="0" indent="0">
              <a:buNone/>
            </a:pPr>
            <a:r>
              <a:rPr lang="en-US" dirty="0" smtClean="0"/>
              <a:t>Michaela Kraft</a:t>
            </a:r>
          </a:p>
          <a:p>
            <a:pPr marL="0" indent="0">
              <a:buNone/>
            </a:pPr>
            <a:r>
              <a:rPr lang="en-US" dirty="0" smtClean="0"/>
              <a:t>@</a:t>
            </a:r>
            <a:r>
              <a:rPr lang="en-US" dirty="0" err="1" smtClean="0"/>
              <a:t>mickraft</a:t>
            </a: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1" y="3932237"/>
            <a:ext cx="9048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414" y="2522538"/>
            <a:ext cx="9048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276" y="3932237"/>
            <a:ext cx="8763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4276" y="2379663"/>
            <a:ext cx="9334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5502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23649" y="1447800"/>
            <a:ext cx="3647175" cy="3647175"/>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 name="Rectangle 14"/>
          <p:cNvSpPr/>
          <p:nvPr/>
        </p:nvSpPr>
        <p:spPr bwMode="auto">
          <a:xfrm>
            <a:off x="4375239" y="1447800"/>
            <a:ext cx="3647175" cy="3647175"/>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Rectangle 16"/>
          <p:cNvSpPr/>
          <p:nvPr/>
        </p:nvSpPr>
        <p:spPr bwMode="auto">
          <a:xfrm>
            <a:off x="8226830" y="1456196"/>
            <a:ext cx="3647175" cy="3647175"/>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 name="TextBox 3"/>
          <p:cNvSpPr txBox="1"/>
          <p:nvPr/>
        </p:nvSpPr>
        <p:spPr>
          <a:xfrm>
            <a:off x="636350" y="3662364"/>
            <a:ext cx="3381298" cy="1313180"/>
          </a:xfrm>
          <a:prstGeom prst="rect">
            <a:avLst/>
          </a:prstGeom>
          <a:noFill/>
        </p:spPr>
        <p:txBody>
          <a:bodyPr wrap="square" lIns="0" tIns="0" rIns="0" bIns="0" rtlCol="0">
            <a:spAutoFit/>
          </a:bodyPr>
          <a:lstStyle/>
          <a:p>
            <a:pPr algn="ctr"/>
            <a:r>
              <a:rPr lang="en-US" sz="4300" spc="-133" dirty="0">
                <a:solidFill>
                  <a:schemeClr val="bg1"/>
                </a:solidFill>
                <a:latin typeface="Segoe Light" pitchFamily="34" charset="0"/>
              </a:rPr>
              <a:t>P</a:t>
            </a:r>
            <a:r>
              <a:rPr lang="en-US" sz="4300" spc="-133" dirty="0" smtClean="0">
                <a:solidFill>
                  <a:schemeClr val="bg1"/>
                </a:solidFill>
                <a:latin typeface="Segoe Light" pitchFamily="34" charset="0"/>
              </a:rPr>
              <a:t>lay </a:t>
            </a:r>
            <a:r>
              <a:rPr lang="en-US" sz="4300" spc="-133" dirty="0">
                <a:solidFill>
                  <a:schemeClr val="bg1"/>
                </a:solidFill>
                <a:latin typeface="Segoe Light" pitchFamily="34" charset="0"/>
              </a:rPr>
              <a:t>well </a:t>
            </a:r>
          </a:p>
          <a:p>
            <a:pPr algn="ctr"/>
            <a:r>
              <a:rPr lang="en-US" sz="4300" spc="-133" dirty="0">
                <a:solidFill>
                  <a:schemeClr val="bg1"/>
                </a:solidFill>
                <a:latin typeface="Segoe Light" pitchFamily="34" charset="0"/>
              </a:rPr>
              <a:t>with others</a:t>
            </a:r>
          </a:p>
        </p:txBody>
      </p:sp>
      <p:sp>
        <p:nvSpPr>
          <p:cNvPr id="10" name="TextBox 9"/>
          <p:cNvSpPr txBox="1"/>
          <p:nvPr/>
        </p:nvSpPr>
        <p:spPr>
          <a:xfrm>
            <a:off x="4494083" y="3662363"/>
            <a:ext cx="3381298" cy="1323439"/>
          </a:xfrm>
          <a:prstGeom prst="rect">
            <a:avLst/>
          </a:prstGeom>
          <a:noFill/>
        </p:spPr>
        <p:txBody>
          <a:bodyPr wrap="square" lIns="0" tIns="0" rIns="0" bIns="0" rtlCol="0">
            <a:spAutoFit/>
          </a:bodyPr>
          <a:lstStyle/>
          <a:p>
            <a:pPr algn="ctr"/>
            <a:r>
              <a:rPr lang="en-US" sz="4300" spc="-133" dirty="0">
                <a:solidFill>
                  <a:schemeClr val="bg1"/>
                </a:solidFill>
                <a:latin typeface="Segoe Light" pitchFamily="34" charset="0"/>
              </a:rPr>
              <a:t>L</a:t>
            </a:r>
            <a:r>
              <a:rPr lang="en-US" sz="4300" spc="-133" dirty="0" smtClean="0">
                <a:solidFill>
                  <a:schemeClr val="bg1"/>
                </a:solidFill>
                <a:latin typeface="Segoe Light" pitchFamily="34" charset="0"/>
              </a:rPr>
              <a:t>isten </a:t>
            </a:r>
            <a:r>
              <a:rPr lang="en-US" sz="4300" spc="-133" dirty="0">
                <a:solidFill>
                  <a:schemeClr val="bg1"/>
                </a:solidFill>
                <a:latin typeface="Segoe Light" pitchFamily="34" charset="0"/>
              </a:rPr>
              <a:t>to </a:t>
            </a:r>
            <a:r>
              <a:rPr lang="en-US" sz="4300" spc="-133" dirty="0" smtClean="0">
                <a:solidFill>
                  <a:schemeClr val="bg1"/>
                </a:solidFill>
                <a:latin typeface="Segoe Light" pitchFamily="34" charset="0"/>
              </a:rPr>
              <a:t>customers</a:t>
            </a:r>
            <a:endParaRPr lang="en-US" sz="4300" spc="-133" dirty="0">
              <a:solidFill>
                <a:schemeClr val="bg1"/>
              </a:solidFill>
              <a:latin typeface="Segoe Light" pitchFamily="34" charset="0"/>
            </a:endParaRPr>
          </a:p>
        </p:txBody>
      </p:sp>
      <p:sp>
        <p:nvSpPr>
          <p:cNvPr id="11" name="TextBox 10"/>
          <p:cNvSpPr txBox="1"/>
          <p:nvPr/>
        </p:nvSpPr>
        <p:spPr>
          <a:xfrm>
            <a:off x="8491187" y="3662363"/>
            <a:ext cx="3145813" cy="1313180"/>
          </a:xfrm>
          <a:prstGeom prst="rect">
            <a:avLst/>
          </a:prstGeom>
          <a:noFill/>
        </p:spPr>
        <p:txBody>
          <a:bodyPr wrap="square" lIns="0" tIns="0" rIns="0" bIns="0" rtlCol="0">
            <a:spAutoFit/>
          </a:bodyPr>
          <a:lstStyle/>
          <a:p>
            <a:pPr algn="ctr"/>
            <a:r>
              <a:rPr lang="en-US" sz="4300" spc="-133" dirty="0">
                <a:solidFill>
                  <a:schemeClr val="bg1"/>
                </a:solidFill>
                <a:latin typeface="Segoe Light" pitchFamily="34" charset="0"/>
              </a:rPr>
              <a:t>O</a:t>
            </a:r>
            <a:r>
              <a:rPr lang="en-US" sz="4300" spc="-133" dirty="0" smtClean="0">
                <a:solidFill>
                  <a:schemeClr val="bg1"/>
                </a:solidFill>
                <a:latin typeface="Segoe Light" pitchFamily="34" charset="0"/>
              </a:rPr>
              <a:t>pen </a:t>
            </a:r>
            <a:r>
              <a:rPr lang="en-US" sz="4300" spc="-133" dirty="0">
                <a:solidFill>
                  <a:schemeClr val="bg1"/>
                </a:solidFill>
                <a:latin typeface="Segoe Light" pitchFamily="34" charset="0"/>
              </a:rPr>
              <a:t>in </a:t>
            </a:r>
            <a:endParaRPr lang="en-US" sz="4300" spc="-133" dirty="0" smtClean="0">
              <a:solidFill>
                <a:schemeClr val="bg1"/>
              </a:solidFill>
              <a:latin typeface="Segoe Light" pitchFamily="34" charset="0"/>
            </a:endParaRPr>
          </a:p>
          <a:p>
            <a:pPr algn="ctr"/>
            <a:r>
              <a:rPr lang="en-US" sz="4300" spc="-133" dirty="0" smtClean="0">
                <a:solidFill>
                  <a:schemeClr val="bg1"/>
                </a:solidFill>
                <a:latin typeface="Segoe Light" pitchFamily="34" charset="0"/>
              </a:rPr>
              <a:t>the </a:t>
            </a:r>
            <a:r>
              <a:rPr lang="en-US" sz="4300" spc="-133" dirty="0">
                <a:solidFill>
                  <a:schemeClr val="bg1"/>
                </a:solidFill>
                <a:latin typeface="Segoe Light" pitchFamily="34" charset="0"/>
              </a:rPr>
              <a:t>Cloud</a:t>
            </a:r>
          </a:p>
        </p:txBody>
      </p:sp>
      <p:pic>
        <p:nvPicPr>
          <p:cNvPr id="2052" name="Picture 4" descr="C:\Users\claudette\Documents\2011 Jobs\metro icons\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7554" y="2195162"/>
            <a:ext cx="1830567" cy="10433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mitchellg\Desktop\RSS.png"/>
          <p:cNvPicPr>
            <a:picLocks noChangeAspect="1" noChangeArrowheads="1"/>
          </p:cNvPicPr>
          <p:nvPr/>
        </p:nvPicPr>
        <p:blipFill>
          <a:blip r:embed="rId4" cstate="print">
            <a:lum bright="100000"/>
          </a:blip>
          <a:srcRect/>
          <a:stretch>
            <a:fillRect/>
          </a:stretch>
        </p:blipFill>
        <p:spPr bwMode="auto">
          <a:xfrm>
            <a:off x="5284426" y="1802436"/>
            <a:ext cx="1828800" cy="1828800"/>
          </a:xfrm>
          <a:prstGeom prst="rect">
            <a:avLst/>
          </a:prstGeom>
          <a:noFill/>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45769" y="2252600"/>
            <a:ext cx="1771130" cy="12123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54186" y="2139780"/>
            <a:ext cx="5825947" cy="2308324"/>
          </a:xfrm>
          <a:prstGeom prst="rect">
            <a:avLst/>
          </a:prstGeom>
        </p:spPr>
        <p:txBody>
          <a:bodyPr wrap="square">
            <a:spAutoFit/>
          </a:bodyPr>
          <a:lstStyle/>
          <a:p>
            <a:pPr marL="571500" indent="-571500">
              <a:buFont typeface="Arial" pitchFamily="34" charset="0"/>
              <a:buChar char="•"/>
            </a:pPr>
            <a:r>
              <a:rPr lang="en-US" sz="3600"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Investing in standards</a:t>
            </a:r>
          </a:p>
          <a:p>
            <a:pPr marL="571500" indent="-571500">
              <a:buFont typeface="Arial" pitchFamily="34" charset="0"/>
              <a:buChar char="•"/>
            </a:pPr>
            <a:r>
              <a:rPr lang="en-US" sz="3600"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Embracing open source </a:t>
            </a:r>
          </a:p>
          <a:p>
            <a:pPr marL="571500" indent="-571500">
              <a:buFont typeface="Arial" pitchFamily="34" charset="0"/>
              <a:buChar char="•"/>
            </a:pPr>
            <a:r>
              <a:rPr lang="en-US" sz="3600" spc="-10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cs typeface="Arial" charset="0"/>
              </a:rPr>
              <a:t>Enabling open source on our platforms</a:t>
            </a:r>
          </a:p>
        </p:txBody>
      </p:sp>
    </p:spTree>
    <p:extLst>
      <p:ext uri="{BB962C8B-B14F-4D97-AF65-F5344CB8AC3E}">
        <p14:creationId xmlns:p14="http://schemas.microsoft.com/office/powerpoint/2010/main" val="305245936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1000"/>
                                        <p:tgtEl>
                                          <p:spTgt spid="15"/>
                                        </p:tgtEl>
                                        <p:attrNameLst>
                                          <p:attrName>ppt_x</p:attrName>
                                        </p:attrNameLst>
                                      </p:cBhvr>
                                      <p:tavLst>
                                        <p:tav tm="0">
                                          <p:val>
                                            <p:strVal val="ppt_x"/>
                                          </p:val>
                                        </p:tav>
                                        <p:tav tm="100000">
                                          <p:val>
                                            <p:strVal val="1+ppt_w/2"/>
                                          </p:val>
                                        </p:tav>
                                      </p:tavLst>
                                    </p:anim>
                                    <p:anim calcmode="lin" valueType="num">
                                      <p:cBhvr additive="base">
                                        <p:cTn id="7" dur="1000"/>
                                        <p:tgtEl>
                                          <p:spTgt spid="15"/>
                                        </p:tgtEl>
                                        <p:attrNameLst>
                                          <p:attrName>ppt_y</p:attrName>
                                        </p:attrNameLst>
                                      </p:cBhvr>
                                      <p:tavLst>
                                        <p:tav tm="0">
                                          <p:val>
                                            <p:strVal val="ppt_y"/>
                                          </p:val>
                                        </p:tav>
                                        <p:tav tm="100000">
                                          <p:val>
                                            <p:strVal val="ppt_y"/>
                                          </p:val>
                                        </p:tav>
                                      </p:tavLst>
                                    </p:anim>
                                    <p:set>
                                      <p:cBhvr>
                                        <p:cTn id="8" dur="1" fill="hold">
                                          <p:stCondLst>
                                            <p:cond delay="999"/>
                                          </p:stCondLst>
                                        </p:cTn>
                                        <p:tgtEl>
                                          <p:spTgt spid="15"/>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1000"/>
                                        <p:tgtEl>
                                          <p:spTgt spid="10"/>
                                        </p:tgtEl>
                                        <p:attrNameLst>
                                          <p:attrName>ppt_x</p:attrName>
                                        </p:attrNameLst>
                                      </p:cBhvr>
                                      <p:tavLst>
                                        <p:tav tm="0">
                                          <p:val>
                                            <p:strVal val="ppt_x"/>
                                          </p:val>
                                        </p:tav>
                                        <p:tav tm="100000">
                                          <p:val>
                                            <p:strVal val="1+ppt_w/2"/>
                                          </p:val>
                                        </p:tav>
                                      </p:tavLst>
                                    </p:anim>
                                    <p:anim calcmode="lin" valueType="num">
                                      <p:cBhvr additive="base">
                                        <p:cTn id="11" dur="1000"/>
                                        <p:tgtEl>
                                          <p:spTgt spid="10"/>
                                        </p:tgtEl>
                                        <p:attrNameLst>
                                          <p:attrName>ppt_y</p:attrName>
                                        </p:attrNameLst>
                                      </p:cBhvr>
                                      <p:tavLst>
                                        <p:tav tm="0">
                                          <p:val>
                                            <p:strVal val="ppt_y"/>
                                          </p:val>
                                        </p:tav>
                                        <p:tav tm="100000">
                                          <p:val>
                                            <p:strVal val="ppt_y"/>
                                          </p:val>
                                        </p:tav>
                                      </p:tavLst>
                                    </p:anim>
                                    <p:set>
                                      <p:cBhvr>
                                        <p:cTn id="12" dur="1" fill="hold">
                                          <p:stCondLst>
                                            <p:cond delay="999"/>
                                          </p:stCondLst>
                                        </p:cTn>
                                        <p:tgtEl>
                                          <p:spTgt spid="10"/>
                                        </p:tgtEl>
                                        <p:attrNameLst>
                                          <p:attrName>style.visibility</p:attrName>
                                        </p:attrNameLst>
                                      </p:cBhvr>
                                      <p:to>
                                        <p:strVal val="hidden"/>
                                      </p:to>
                                    </p:set>
                                  </p:childTnLst>
                                </p:cTn>
                              </p:par>
                              <p:par>
                                <p:cTn id="13" presetID="2" presetClass="exit" presetSubtype="2" fill="hold" grpId="0" nodeType="withEffect">
                                  <p:stCondLst>
                                    <p:cond delay="0"/>
                                  </p:stCondLst>
                                  <p:childTnLst>
                                    <p:anim calcmode="lin" valueType="num">
                                      <p:cBhvr additive="base">
                                        <p:cTn id="14" dur="1000"/>
                                        <p:tgtEl>
                                          <p:spTgt spid="17"/>
                                        </p:tgtEl>
                                        <p:attrNameLst>
                                          <p:attrName>ppt_x</p:attrName>
                                        </p:attrNameLst>
                                      </p:cBhvr>
                                      <p:tavLst>
                                        <p:tav tm="0">
                                          <p:val>
                                            <p:strVal val="ppt_x"/>
                                          </p:val>
                                        </p:tav>
                                        <p:tav tm="100000">
                                          <p:val>
                                            <p:strVal val="1+ppt_w/2"/>
                                          </p:val>
                                        </p:tav>
                                      </p:tavLst>
                                    </p:anim>
                                    <p:anim calcmode="lin" valueType="num">
                                      <p:cBhvr additive="base">
                                        <p:cTn id="15" dur="1000"/>
                                        <p:tgtEl>
                                          <p:spTgt spid="17"/>
                                        </p:tgtEl>
                                        <p:attrNameLst>
                                          <p:attrName>ppt_y</p:attrName>
                                        </p:attrNameLst>
                                      </p:cBhvr>
                                      <p:tavLst>
                                        <p:tav tm="0">
                                          <p:val>
                                            <p:strVal val="ppt_y"/>
                                          </p:val>
                                        </p:tav>
                                        <p:tav tm="100000">
                                          <p:val>
                                            <p:strVal val="ppt_y"/>
                                          </p:val>
                                        </p:tav>
                                      </p:tavLst>
                                    </p:anim>
                                    <p:set>
                                      <p:cBhvr>
                                        <p:cTn id="16" dur="1" fill="hold">
                                          <p:stCondLst>
                                            <p:cond delay="999"/>
                                          </p:stCondLst>
                                        </p:cTn>
                                        <p:tgtEl>
                                          <p:spTgt spid="17"/>
                                        </p:tgtEl>
                                        <p:attrNameLst>
                                          <p:attrName>style.visibility</p:attrName>
                                        </p:attrNameLst>
                                      </p:cBhvr>
                                      <p:to>
                                        <p:strVal val="hidden"/>
                                      </p:to>
                                    </p:set>
                                  </p:childTnLst>
                                </p:cTn>
                              </p:par>
                              <p:par>
                                <p:cTn id="17" presetID="2" presetClass="exit" presetSubtype="2" fill="hold" grpId="0" nodeType="withEffect">
                                  <p:stCondLst>
                                    <p:cond delay="0"/>
                                  </p:stCondLst>
                                  <p:childTnLst>
                                    <p:anim calcmode="lin" valueType="num">
                                      <p:cBhvr additive="base">
                                        <p:cTn id="18" dur="1000"/>
                                        <p:tgtEl>
                                          <p:spTgt spid="11"/>
                                        </p:tgtEl>
                                        <p:attrNameLst>
                                          <p:attrName>ppt_x</p:attrName>
                                        </p:attrNameLst>
                                      </p:cBhvr>
                                      <p:tavLst>
                                        <p:tav tm="0">
                                          <p:val>
                                            <p:strVal val="ppt_x"/>
                                          </p:val>
                                        </p:tav>
                                        <p:tav tm="100000">
                                          <p:val>
                                            <p:strVal val="1+ppt_w/2"/>
                                          </p:val>
                                        </p:tav>
                                      </p:tavLst>
                                    </p:anim>
                                    <p:anim calcmode="lin" valueType="num">
                                      <p:cBhvr additive="base">
                                        <p:cTn id="19" dur="1000"/>
                                        <p:tgtEl>
                                          <p:spTgt spid="11"/>
                                        </p:tgtEl>
                                        <p:attrNameLst>
                                          <p:attrName>ppt_y</p:attrName>
                                        </p:attrNameLst>
                                      </p:cBhvr>
                                      <p:tavLst>
                                        <p:tav tm="0">
                                          <p:val>
                                            <p:strVal val="ppt_y"/>
                                          </p:val>
                                        </p:tav>
                                        <p:tav tm="100000">
                                          <p:val>
                                            <p:strVal val="ppt_y"/>
                                          </p:val>
                                        </p:tav>
                                      </p:tavLst>
                                    </p:anim>
                                    <p:set>
                                      <p:cBhvr>
                                        <p:cTn id="20" dur="1" fill="hold">
                                          <p:stCondLst>
                                            <p:cond delay="999"/>
                                          </p:stCondLst>
                                        </p:cTn>
                                        <p:tgtEl>
                                          <p:spTgt spid="11"/>
                                        </p:tgtEl>
                                        <p:attrNameLst>
                                          <p:attrName>style.visibility</p:attrName>
                                        </p:attrNameLst>
                                      </p:cBhvr>
                                      <p:to>
                                        <p:strVal val="hidden"/>
                                      </p:to>
                                    </p:set>
                                  </p:childTnLst>
                                </p:cTn>
                              </p:par>
                              <p:par>
                                <p:cTn id="21" presetID="2" presetClass="exit" presetSubtype="2" fill="hold" nodeType="withEffect">
                                  <p:stCondLst>
                                    <p:cond delay="0"/>
                                  </p:stCondLst>
                                  <p:childTnLst>
                                    <p:anim calcmode="lin" valueType="num">
                                      <p:cBhvr additive="base">
                                        <p:cTn id="22" dur="1000"/>
                                        <p:tgtEl>
                                          <p:spTgt spid="2052"/>
                                        </p:tgtEl>
                                        <p:attrNameLst>
                                          <p:attrName>ppt_x</p:attrName>
                                        </p:attrNameLst>
                                      </p:cBhvr>
                                      <p:tavLst>
                                        <p:tav tm="0">
                                          <p:val>
                                            <p:strVal val="ppt_x"/>
                                          </p:val>
                                        </p:tav>
                                        <p:tav tm="100000">
                                          <p:val>
                                            <p:strVal val="1+ppt_w/2"/>
                                          </p:val>
                                        </p:tav>
                                      </p:tavLst>
                                    </p:anim>
                                    <p:anim calcmode="lin" valueType="num">
                                      <p:cBhvr additive="base">
                                        <p:cTn id="23" dur="1000"/>
                                        <p:tgtEl>
                                          <p:spTgt spid="2052"/>
                                        </p:tgtEl>
                                        <p:attrNameLst>
                                          <p:attrName>ppt_y</p:attrName>
                                        </p:attrNameLst>
                                      </p:cBhvr>
                                      <p:tavLst>
                                        <p:tav tm="0">
                                          <p:val>
                                            <p:strVal val="ppt_y"/>
                                          </p:val>
                                        </p:tav>
                                        <p:tav tm="100000">
                                          <p:val>
                                            <p:strVal val="ppt_y"/>
                                          </p:val>
                                        </p:tav>
                                      </p:tavLst>
                                    </p:anim>
                                    <p:set>
                                      <p:cBhvr>
                                        <p:cTn id="24" dur="1" fill="hold">
                                          <p:stCondLst>
                                            <p:cond delay="999"/>
                                          </p:stCondLst>
                                        </p:cTn>
                                        <p:tgtEl>
                                          <p:spTgt spid="2052"/>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1000"/>
                                        <p:tgtEl>
                                          <p:spTgt spid="12"/>
                                        </p:tgtEl>
                                        <p:attrNameLst>
                                          <p:attrName>ppt_x</p:attrName>
                                        </p:attrNameLst>
                                      </p:cBhvr>
                                      <p:tavLst>
                                        <p:tav tm="0">
                                          <p:val>
                                            <p:strVal val="ppt_x"/>
                                          </p:val>
                                        </p:tav>
                                        <p:tav tm="100000">
                                          <p:val>
                                            <p:strVal val="1+ppt_w/2"/>
                                          </p:val>
                                        </p:tav>
                                      </p:tavLst>
                                    </p:anim>
                                    <p:anim calcmode="lin" valueType="num">
                                      <p:cBhvr additive="base">
                                        <p:cTn id="27" dur="1000"/>
                                        <p:tgtEl>
                                          <p:spTgt spid="12"/>
                                        </p:tgtEl>
                                        <p:attrNameLst>
                                          <p:attrName>ppt_y</p:attrName>
                                        </p:attrNameLst>
                                      </p:cBhvr>
                                      <p:tavLst>
                                        <p:tav tm="0">
                                          <p:val>
                                            <p:strVal val="ppt_y"/>
                                          </p:val>
                                        </p:tav>
                                        <p:tav tm="100000">
                                          <p:val>
                                            <p:strVal val="ppt_y"/>
                                          </p:val>
                                        </p:tav>
                                      </p:tavLst>
                                    </p:anim>
                                    <p:set>
                                      <p:cBhvr>
                                        <p:cTn id="28" dur="1" fill="hold">
                                          <p:stCondLst>
                                            <p:cond delay="999"/>
                                          </p:stCondLst>
                                        </p:cTn>
                                        <p:tgtEl>
                                          <p:spTgt spid="12"/>
                                        </p:tgtEl>
                                        <p:attrNameLst>
                                          <p:attrName>style.visibility</p:attrName>
                                        </p:attrNameLst>
                                      </p:cBhvr>
                                      <p:to>
                                        <p:strVal val="hidden"/>
                                      </p:to>
                                    </p:se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0" grpId="0"/>
      <p:bldP spid="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6164744" y="1677988"/>
            <a:ext cx="2785504" cy="38656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6245769" y="1764357"/>
            <a:ext cx="2633648" cy="369993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1821118" y="1677988"/>
            <a:ext cx="3865657" cy="386565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2" y="228600"/>
            <a:ext cx="11537421" cy="706347"/>
          </a:xfrm>
        </p:spPr>
        <p:txBody>
          <a:bodyPr/>
          <a:lstStyle/>
          <a:p>
            <a:r>
              <a:rPr lang="en-US" sz="5100" dirty="0" smtClean="0"/>
              <a:t>Investing in Standards</a:t>
            </a:r>
            <a:endParaRPr lang="en-US" sz="5100" dirty="0"/>
          </a:p>
        </p:txBody>
      </p:sp>
      <p:pic>
        <p:nvPicPr>
          <p:cNvPr id="16" name="Picture 15" descr="oma_logo"/>
          <p:cNvPicPr/>
          <p:nvPr/>
        </p:nvPicPr>
        <p:blipFill>
          <a:blip r:embed="rId3" cstate="print">
            <a:extLst>
              <a:ext uri="{28A0092B-C50C-407E-A947-70E740481C1C}">
                <a14:useLocalDpi xmlns:a14="http://schemas.microsoft.com/office/drawing/2010/main" val="0"/>
              </a:ext>
            </a:extLst>
          </a:blip>
          <a:stretch>
            <a:fillRect/>
          </a:stretch>
        </p:blipFill>
        <p:spPr bwMode="auto">
          <a:xfrm>
            <a:off x="6693870" y="4820007"/>
            <a:ext cx="1737447" cy="495258"/>
          </a:xfrm>
          <a:prstGeom prst="rect">
            <a:avLst/>
          </a:prstGeom>
          <a:noFill/>
          <a:ln>
            <a:noFill/>
          </a:ln>
          <a:extLst/>
        </p:spPr>
      </p:pic>
      <p:pic>
        <p:nvPicPr>
          <p:cNvPr id="25" name="Rectangle 23585" descr="W3C"/>
          <p:cNvPicPr/>
          <p:nvPr/>
        </p:nvPicPr>
        <p:blipFill>
          <a:blip r:embed="rId4" cstate="print"/>
          <a:stretch>
            <a:fillRect/>
          </a:stretch>
        </p:blipFill>
        <p:spPr bwMode="auto">
          <a:xfrm>
            <a:off x="6310134" y="1936242"/>
            <a:ext cx="2504918" cy="364588"/>
          </a:xfrm>
          <a:prstGeom prst="rect">
            <a:avLst/>
          </a:prstGeom>
          <a:noFill/>
          <a:ln>
            <a:noFill/>
          </a:ln>
        </p:spPr>
      </p:pic>
      <p:pic>
        <p:nvPicPr>
          <p:cNvPr id="1030" name="Picture 6" descr="C:\Users\claudette\Documents\2011 Jobs\logos\IEEE_logo_svg.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63000"/>
                    </a14:imgEffect>
                  </a14:imgLayer>
                </a14:imgProps>
              </a:ext>
              <a:ext uri="{28A0092B-C50C-407E-A947-70E740481C1C}">
                <a14:useLocalDpi xmlns:a14="http://schemas.microsoft.com/office/drawing/2010/main" val="0"/>
              </a:ext>
            </a:extLst>
          </a:blip>
          <a:srcRect/>
          <a:stretch>
            <a:fillRect/>
          </a:stretch>
        </p:blipFill>
        <p:spPr bwMode="auto">
          <a:xfrm>
            <a:off x="6775992" y="4137795"/>
            <a:ext cx="1515598" cy="49105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885946" y="2358282"/>
            <a:ext cx="3724625" cy="2970044"/>
          </a:xfrm>
          <a:prstGeom prst="rect">
            <a:avLst/>
          </a:prstGeom>
        </p:spPr>
        <p:txBody>
          <a:bodyPr wrap="square">
            <a:spAutoFit/>
          </a:bodyPr>
          <a:lstStyle/>
          <a:p>
            <a:r>
              <a:rPr lang="en-US" sz="27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t>
            </a:r>
            <a:r>
              <a:rPr lang="en-US" sz="27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ore than</a:t>
            </a:r>
            <a:r>
              <a:rPr lang="en-US" sz="28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sz="6600" spc="-300" dirty="0" smtClean="0">
                <a:gradFill>
                  <a:gsLst>
                    <a:gs pos="0">
                      <a:srgbClr val="FBFBFB"/>
                    </a:gs>
                    <a:gs pos="86000">
                      <a:srgbClr val="FBFBFB"/>
                    </a:gs>
                  </a:gsLst>
                  <a:lin ang="5400000" scaled="0"/>
                </a:gradFill>
                <a:latin typeface="+mj-lt"/>
              </a:rPr>
              <a:t>150</a:t>
            </a:r>
            <a:r>
              <a:rPr lang="en-US" sz="28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sz="27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standards organizations </a:t>
            </a:r>
          </a:p>
          <a:p>
            <a:r>
              <a:rPr lang="en-US" sz="27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and more than</a:t>
            </a:r>
            <a:r>
              <a:rPr lang="en-US" sz="28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a:t>
            </a:r>
            <a:r>
              <a:rPr lang="en-US" sz="6600" spc="-300" dirty="0" smtClean="0">
                <a:gradFill>
                  <a:gsLst>
                    <a:gs pos="0">
                      <a:srgbClr val="FBFBFB"/>
                    </a:gs>
                    <a:gs pos="86000">
                      <a:srgbClr val="FBFBFB"/>
                    </a:gs>
                  </a:gsLst>
                  <a:lin ang="5400000" scaled="0"/>
                </a:gradFill>
                <a:latin typeface="+mj-lt"/>
              </a:rPr>
              <a:t>400 </a:t>
            </a:r>
            <a:r>
              <a:rPr lang="en-US" sz="27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working groups</a:t>
            </a:r>
          </a:p>
        </p:txBody>
      </p:sp>
      <p:pic>
        <p:nvPicPr>
          <p:cNvPr id="14" name="Picture 13" descr="oasi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4388" y="3552696"/>
            <a:ext cx="1951001" cy="425385"/>
          </a:xfrm>
          <a:prstGeom prst="rect">
            <a:avLst/>
          </a:prstGeom>
          <a:noFill/>
          <a:ln>
            <a:noFill/>
          </a:ln>
          <a:extLst/>
        </p:spPr>
      </p:pic>
      <p:pic>
        <p:nvPicPr>
          <p:cNvPr id="15" name="Rectangle 23580" descr="IETF logo"/>
          <p:cNvPicPr/>
          <p:nvPr/>
        </p:nvPicPr>
        <p:blipFill>
          <a:blip r:embed="rId8" cstate="print"/>
          <a:stretch>
            <a:fillRect/>
          </a:stretch>
        </p:blipFill>
        <p:spPr bwMode="auto">
          <a:xfrm>
            <a:off x="6744035" y="2452409"/>
            <a:ext cx="1681513" cy="840978"/>
          </a:xfrm>
          <a:prstGeom prst="rect">
            <a:avLst/>
          </a:prstGeom>
          <a:noFill/>
          <a:ln>
            <a:noFill/>
          </a:ln>
        </p:spPr>
      </p:pic>
    </p:spTree>
    <p:extLst>
      <p:ext uri="{BB962C8B-B14F-4D97-AF65-F5344CB8AC3E}">
        <p14:creationId xmlns:p14="http://schemas.microsoft.com/office/powerpoint/2010/main" val="123298496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18731" y="4330227"/>
            <a:ext cx="4766873" cy="14924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a:off x="1518731" y="1757991"/>
            <a:ext cx="4766873" cy="24724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2" y="228600"/>
            <a:ext cx="11149013" cy="747897"/>
          </a:xfrm>
        </p:spPr>
        <p:txBody>
          <a:bodyPr/>
          <a:lstStyle/>
          <a:p>
            <a:r>
              <a:rPr lang="en-US" dirty="0" smtClean="0"/>
              <a:t>Microsoft</a:t>
            </a:r>
            <a:r>
              <a:rPr lang="en-US" dirty="0" smtClean="0">
                <a:solidFill>
                  <a:schemeClr val="accent1"/>
                </a:solidFill>
              </a:rPr>
              <a:t>+ </a:t>
            </a:r>
            <a:r>
              <a:rPr lang="en-US" dirty="0">
                <a:solidFill>
                  <a:schemeClr val="accent1"/>
                </a:solidFill>
              </a:rPr>
              <a:t>Open </a:t>
            </a:r>
            <a:r>
              <a:rPr lang="en-US" dirty="0" smtClean="0">
                <a:solidFill>
                  <a:schemeClr val="accent1"/>
                </a:solidFill>
              </a:rPr>
              <a:t>Source</a:t>
            </a:r>
            <a:endParaRPr lang="en-US" dirty="0">
              <a:solidFill>
                <a:schemeClr val="accent1"/>
              </a:solidFill>
            </a:endParaRPr>
          </a:p>
        </p:txBody>
      </p:sp>
      <p:sp>
        <p:nvSpPr>
          <p:cNvPr id="3" name="Text Placeholder 2"/>
          <p:cNvSpPr>
            <a:spLocks noGrp="1"/>
          </p:cNvSpPr>
          <p:nvPr>
            <p:ph type="body" sz="quarter" idx="10"/>
          </p:nvPr>
        </p:nvSpPr>
        <p:spPr>
          <a:xfrm>
            <a:off x="1619357" y="1894754"/>
            <a:ext cx="4514744" cy="2954655"/>
          </a:xfrm>
        </p:spPr>
        <p:txBody>
          <a:bodyPr/>
          <a:lstStyle/>
          <a:p>
            <a:pPr marL="0" indent="0">
              <a:buNone/>
            </a:pPr>
            <a:r>
              <a:rPr lang="en-US" dirty="0" smtClean="0"/>
              <a:t>Our Motivation</a:t>
            </a:r>
          </a:p>
          <a:p>
            <a:pPr marL="0" indent="0">
              <a:buNone/>
            </a:pPr>
            <a:r>
              <a:rPr lang="en-US" dirty="0" smtClean="0"/>
              <a:t>Customers want platforms that work with other systems</a:t>
            </a:r>
          </a:p>
          <a:p>
            <a:pPr marL="0" indent="0">
              <a:buNone/>
            </a:pPr>
            <a:endParaRPr lang="en-US" dirty="0" smtClean="0"/>
          </a:p>
          <a:p>
            <a:pPr marL="0" indent="0">
              <a:buNone/>
            </a:pPr>
            <a:endParaRPr lang="en-US" dirty="0"/>
          </a:p>
        </p:txBody>
      </p:sp>
      <p:sp>
        <p:nvSpPr>
          <p:cNvPr id="8" name="Rectangle 7"/>
          <p:cNvSpPr/>
          <p:nvPr/>
        </p:nvSpPr>
        <p:spPr bwMode="auto">
          <a:xfrm>
            <a:off x="6386229" y="1766782"/>
            <a:ext cx="4169075" cy="406458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Text Placeholder 2"/>
          <p:cNvSpPr txBox="1">
            <a:spLocks/>
          </p:cNvSpPr>
          <p:nvPr/>
        </p:nvSpPr>
        <p:spPr>
          <a:xfrm>
            <a:off x="6460443" y="1889376"/>
            <a:ext cx="3902757" cy="4825937"/>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bg1"/>
                </a:solidFill>
                <a:latin typeface="+mj-lt"/>
              </a:rPr>
              <a:t>End result </a:t>
            </a:r>
          </a:p>
          <a:p>
            <a:pPr marL="0" indent="0">
              <a:buFont typeface="Arial" pitchFamily="34" charset="0"/>
              <a:buNone/>
            </a:pPr>
            <a:endParaRPr lang="en-US" dirty="0" smtClean="0">
              <a:solidFill>
                <a:schemeClr val="bg1"/>
              </a:solidFill>
              <a:latin typeface="+mj-lt"/>
            </a:endParaRPr>
          </a:p>
          <a:p>
            <a:pPr marL="0" indent="0">
              <a:buFont typeface="Arial" pitchFamily="34" charset="0"/>
              <a:buNone/>
            </a:pPr>
            <a:r>
              <a:rPr lang="en-US" dirty="0" smtClean="0">
                <a:solidFill>
                  <a:schemeClr val="bg1"/>
                </a:solidFill>
                <a:latin typeface="+mj-lt"/>
              </a:rPr>
              <a:t>Enable customers to pick up a device, use a computing platform and simply know that it works the way they want. </a:t>
            </a:r>
          </a:p>
          <a:p>
            <a:pPr marL="0" indent="0">
              <a:buFont typeface="Arial" pitchFamily="34" charset="0"/>
              <a:buNone/>
            </a:pPr>
            <a:endParaRPr lang="en-US" dirty="0" smtClean="0">
              <a:latin typeface="+mj-lt"/>
            </a:endParaRPr>
          </a:p>
          <a:p>
            <a:pPr marL="0" indent="0">
              <a:buFont typeface="Arial" pitchFamily="34" charset="0"/>
              <a:buNone/>
            </a:pPr>
            <a:endParaRPr lang="en-US" dirty="0">
              <a:latin typeface="+mj-lt"/>
            </a:endParaRPr>
          </a:p>
        </p:txBody>
      </p:sp>
      <p:sp>
        <p:nvSpPr>
          <p:cNvPr id="10" name="Text Placeholder 2"/>
          <p:cNvSpPr txBox="1">
            <a:spLocks/>
          </p:cNvSpPr>
          <p:nvPr/>
        </p:nvSpPr>
        <p:spPr>
          <a:xfrm>
            <a:off x="1655470" y="4094117"/>
            <a:ext cx="4766873" cy="2068259"/>
          </a:xfrm>
          <a:prstGeom prst="rect">
            <a:avLst/>
          </a:prstGeom>
        </p:spPr>
        <p:txBody>
          <a:bodyPr vert="horz" wrap="square" lIns="0" tIns="0" rIns="0" bIns="0" rtlCol="0">
            <a:spAutoFit/>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smtClean="0"/>
          </a:p>
          <a:p>
            <a:pPr marL="0" indent="0">
              <a:buFont typeface="Arial" pitchFamily="34" charset="0"/>
              <a:buNone/>
            </a:pPr>
            <a:r>
              <a:rPr lang="en-US" dirty="0" smtClean="0"/>
              <a:t>Compatibility </a:t>
            </a:r>
          </a:p>
          <a:p>
            <a:pPr marL="0" indent="0">
              <a:buFont typeface="Arial" pitchFamily="34" charset="0"/>
              <a:buNone/>
            </a:pPr>
            <a:r>
              <a:rPr lang="en-US" dirty="0" smtClean="0"/>
              <a:t>Interoperability</a:t>
            </a:r>
          </a:p>
          <a:p>
            <a:pPr marL="0" indent="0">
              <a:buFont typeface="Arial" pitchFamily="34" charset="0"/>
              <a:buNone/>
            </a:pPr>
            <a:endParaRPr lang="en-US" dirty="0"/>
          </a:p>
        </p:txBody>
      </p:sp>
    </p:spTree>
    <p:extLst>
      <p:ext uri="{BB962C8B-B14F-4D97-AF65-F5344CB8AC3E}">
        <p14:creationId xmlns:p14="http://schemas.microsoft.com/office/powerpoint/2010/main" val="1753358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a:t>
            </a:r>
            <a:r>
              <a:rPr lang="en-US" dirty="0" smtClean="0">
                <a:solidFill>
                  <a:schemeClr val="accent1"/>
                </a:solidFill>
              </a:rPr>
              <a:t>+ </a:t>
            </a:r>
            <a:r>
              <a:rPr lang="en-US" dirty="0">
                <a:solidFill>
                  <a:schemeClr val="accent1"/>
                </a:solidFill>
              </a:rPr>
              <a:t>Open Source Momentum</a:t>
            </a:r>
          </a:p>
        </p:txBody>
      </p:sp>
      <p:sp>
        <p:nvSpPr>
          <p:cNvPr id="21" name="Rectangle 20"/>
          <p:cNvSpPr/>
          <p:nvPr/>
        </p:nvSpPr>
        <p:spPr bwMode="auto">
          <a:xfrm>
            <a:off x="9652015" y="1763901"/>
            <a:ext cx="1965837" cy="405874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app</a:t>
            </a:r>
          </a:p>
          <a:p>
            <a:pPr defTabSz="914099" fontAlgn="base">
              <a:spcBef>
                <a:spcPct val="0"/>
              </a:spcBef>
              <a:spcAft>
                <a:spcPct val="0"/>
              </a:spcAft>
            </a:pP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downloads</a:t>
            </a:r>
            <a:endPar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3" name="Right Arrow 22"/>
          <p:cNvSpPr/>
          <p:nvPr/>
        </p:nvSpPr>
        <p:spPr bwMode="auto">
          <a:xfrm rot="16200000">
            <a:off x="10043504" y="4340884"/>
            <a:ext cx="2365649" cy="597877"/>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5" name="TextBox 24"/>
          <p:cNvSpPr txBox="1"/>
          <p:nvPr/>
        </p:nvSpPr>
        <p:spPr>
          <a:xfrm>
            <a:off x="9652015" y="4430179"/>
            <a:ext cx="1392073" cy="677108"/>
          </a:xfrm>
          <a:prstGeom prst="rect">
            <a:avLst/>
          </a:prstGeom>
          <a:noFill/>
        </p:spPr>
        <p:txBody>
          <a:bodyPr wrap="square" lIns="0" tIns="0" rIns="0" bIns="0" rtlCol="0">
            <a:spAutoFit/>
          </a:bodyPr>
          <a:lstStyle/>
          <a:p>
            <a:r>
              <a:rPr lang="en-US" sz="4400" spc="-300" dirty="0" smtClean="0">
                <a:gradFill>
                  <a:gsLst>
                    <a:gs pos="0">
                      <a:srgbClr val="FBFBFB"/>
                    </a:gs>
                    <a:gs pos="86000">
                      <a:srgbClr val="FBFBFB"/>
                    </a:gs>
                  </a:gsLst>
                  <a:lin ang="5400000" scaled="0"/>
                </a:gradFill>
                <a:latin typeface="+mj-lt"/>
              </a:rPr>
              <a:t>&gt;5M</a:t>
            </a:r>
          </a:p>
        </p:txBody>
      </p:sp>
      <p:sp>
        <p:nvSpPr>
          <p:cNvPr id="27" name="TextBox 26"/>
          <p:cNvSpPr txBox="1"/>
          <p:nvPr/>
        </p:nvSpPr>
        <p:spPr>
          <a:xfrm>
            <a:off x="8661796" y="1832523"/>
            <a:ext cx="2784145" cy="1477328"/>
          </a:xfrm>
          <a:prstGeom prst="rect">
            <a:avLst/>
          </a:prstGeom>
          <a:noFill/>
        </p:spPr>
        <p:txBody>
          <a:bodyPr wrap="square" lIns="0" tIns="0" rIns="0" bIns="0" rtlCol="0">
            <a:spAutoFit/>
          </a:bodyPr>
          <a:lstStyle/>
          <a:p>
            <a:pPr algn="r"/>
            <a:r>
              <a:rPr lang="en-US" sz="3200" spc="-100" dirty="0" smtClean="0">
                <a:gradFill>
                  <a:gsLst>
                    <a:gs pos="0">
                      <a:srgbClr val="FBFBFB"/>
                    </a:gs>
                    <a:gs pos="86000">
                      <a:srgbClr val="FBFBFB"/>
                    </a:gs>
                  </a:gsLst>
                  <a:lin ang="5400000" scaled="0"/>
                </a:gradFill>
                <a:latin typeface="+mj-lt"/>
              </a:rPr>
              <a:t>Microsoft</a:t>
            </a:r>
          </a:p>
          <a:p>
            <a:pPr algn="r"/>
            <a:r>
              <a:rPr lang="en-US" sz="3200" spc="-100" dirty="0" smtClean="0">
                <a:gradFill>
                  <a:gsLst>
                    <a:gs pos="0">
                      <a:srgbClr val="FBFBFB"/>
                    </a:gs>
                    <a:gs pos="86000">
                      <a:srgbClr val="FBFBFB"/>
                    </a:gs>
                  </a:gsLst>
                  <a:lin ang="5400000" scaled="0"/>
                </a:gradFill>
                <a:latin typeface="+mj-lt"/>
              </a:rPr>
              <a:t>Web </a:t>
            </a:r>
          </a:p>
          <a:p>
            <a:pPr algn="r"/>
            <a:r>
              <a:rPr lang="en-US" sz="3200" spc="-100" dirty="0" smtClean="0">
                <a:gradFill>
                  <a:gsLst>
                    <a:gs pos="0">
                      <a:srgbClr val="FBFBFB"/>
                    </a:gs>
                    <a:gs pos="86000">
                      <a:srgbClr val="FBFBFB"/>
                    </a:gs>
                  </a:gsLst>
                  <a:lin ang="5400000" scaled="0"/>
                </a:gradFill>
                <a:latin typeface="+mj-lt"/>
              </a:rPr>
              <a:t>Gallery</a:t>
            </a:r>
          </a:p>
        </p:txBody>
      </p:sp>
      <p:sp>
        <p:nvSpPr>
          <p:cNvPr id="35" name="Rectangle 34"/>
          <p:cNvSpPr/>
          <p:nvPr/>
        </p:nvSpPr>
        <p:spPr bwMode="auto">
          <a:xfrm>
            <a:off x="509081" y="4330227"/>
            <a:ext cx="4766873" cy="149242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6" name="Content Placeholder 2"/>
          <p:cNvSpPr txBox="1">
            <a:spLocks/>
          </p:cNvSpPr>
          <p:nvPr/>
        </p:nvSpPr>
        <p:spPr>
          <a:xfrm>
            <a:off x="2892518" y="4483429"/>
            <a:ext cx="2159863" cy="1415438"/>
          </a:xfrm>
          <a:prstGeom prst="rect">
            <a:avLst/>
          </a:prstGeom>
        </p:spPr>
        <p:txBody>
          <a:bodyPr/>
          <a:lst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28,000 </a:t>
            </a: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Open Source projects</a:t>
            </a:r>
          </a:p>
          <a:p>
            <a:pPr marL="228600" indent="-228600"/>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300,000</a:t>
            </a: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 registered users </a:t>
            </a:r>
          </a:p>
        </p:txBody>
      </p:sp>
      <p:pic>
        <p:nvPicPr>
          <p:cNvPr id="42" name="Picture 2" descr="Code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04" y="4552296"/>
            <a:ext cx="2255313" cy="8002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3" name="Rectangle 42"/>
          <p:cNvSpPr/>
          <p:nvPr/>
        </p:nvSpPr>
        <p:spPr bwMode="auto">
          <a:xfrm>
            <a:off x="509081" y="1757991"/>
            <a:ext cx="4766873" cy="24724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4" name="TextBox 43"/>
          <p:cNvSpPr txBox="1"/>
          <p:nvPr/>
        </p:nvSpPr>
        <p:spPr>
          <a:xfrm>
            <a:off x="2172002" y="3237463"/>
            <a:ext cx="2880380" cy="615553"/>
          </a:xfrm>
          <a:prstGeom prst="rect">
            <a:avLst/>
          </a:prstGeom>
          <a:noFill/>
        </p:spPr>
        <p:txBody>
          <a:bodyPr wrap="square" lIns="0" tIns="0" rIns="0" bIns="0" rtlCol="0">
            <a:spAutoFit/>
          </a:bodyPr>
          <a:lstStyle/>
          <a:p>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o</a:t>
            </a: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pen source apps run on Windows</a:t>
            </a:r>
            <a:endPar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5" name="Rectangle 44"/>
          <p:cNvSpPr/>
          <p:nvPr/>
        </p:nvSpPr>
        <p:spPr bwMode="auto">
          <a:xfrm>
            <a:off x="5376579" y="1766782"/>
            <a:ext cx="4169075" cy="4064585"/>
          </a:xfrm>
          <a:prstGeom prst="rect">
            <a:avLst/>
          </a:prstGeom>
          <a:solidFill>
            <a:srgbClr val="C8013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5464805" y="3932187"/>
            <a:ext cx="1465938" cy="1846659"/>
          </a:xfrm>
          <a:prstGeom prst="rect">
            <a:avLst/>
          </a:prstGeom>
          <a:noFill/>
        </p:spPr>
        <p:txBody>
          <a:bodyPr wrap="square" lIns="0" tIns="0" rIns="0" bIns="0" rtlCol="0">
            <a:spAutoFit/>
          </a:bodyPr>
          <a:lstStyle/>
          <a:p>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23 of the top 25 most downloaded OSS </a:t>
            </a:r>
            <a:r>
              <a:rPr lang="en-US" sz="20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projects </a:t>
            </a:r>
            <a:r>
              <a:rPr lang="en-US" sz="20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run on Windows</a:t>
            </a:r>
          </a:p>
        </p:txBody>
      </p:sp>
      <p:grpSp>
        <p:nvGrpSpPr>
          <p:cNvPr id="47" name="Group 46"/>
          <p:cNvGrpSpPr/>
          <p:nvPr/>
        </p:nvGrpSpPr>
        <p:grpSpPr>
          <a:xfrm>
            <a:off x="7104168" y="1894515"/>
            <a:ext cx="2105025" cy="3936011"/>
            <a:chOff x="7104168" y="1894515"/>
            <a:chExt cx="2105025" cy="3936011"/>
          </a:xfrm>
        </p:grpSpPr>
        <p:sp>
          <p:nvSpPr>
            <p:cNvPr id="48" name="Rectangle 47"/>
            <p:cNvSpPr/>
            <p:nvPr/>
          </p:nvSpPr>
          <p:spPr bwMode="auto">
            <a:xfrm>
              <a:off x="7104168" y="1894515"/>
              <a:ext cx="2105025" cy="3146654"/>
            </a:xfrm>
            <a:prstGeom prst="rect">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9" name="Rectangle 48"/>
            <p:cNvSpPr/>
            <p:nvPr/>
          </p:nvSpPr>
          <p:spPr bwMode="auto">
            <a:xfrm>
              <a:off x="7104168" y="2484946"/>
              <a:ext cx="2105025" cy="33455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nvSpPr>
          <p:spPr>
            <a:xfrm>
              <a:off x="7104168" y="3722592"/>
              <a:ext cx="2105025" cy="1015663"/>
            </a:xfrm>
            <a:prstGeom prst="rect">
              <a:avLst/>
            </a:prstGeom>
            <a:noFill/>
          </p:spPr>
          <p:txBody>
            <a:bodyPr wrap="square" lIns="0" tIns="0" rIns="0" bIns="0" rtlCol="0">
              <a:spAutoFit/>
            </a:bodyPr>
            <a:lstStyle/>
            <a:p>
              <a:pPr algn="ctr"/>
              <a:r>
                <a:rPr lang="en-US" sz="6600" spc="-300" dirty="0" smtClean="0">
                  <a:gradFill>
                    <a:gsLst>
                      <a:gs pos="0">
                        <a:srgbClr val="FBFBFB"/>
                      </a:gs>
                      <a:gs pos="86000">
                        <a:srgbClr val="FBFBFB"/>
                      </a:gs>
                    </a:gsLst>
                    <a:lin ang="5400000" scaled="0"/>
                  </a:gradFill>
                  <a:latin typeface="+mj-lt"/>
                </a:rPr>
                <a:t>23/25</a:t>
              </a:r>
            </a:p>
          </p:txBody>
        </p:sp>
      </p:grpSp>
      <p:sp>
        <p:nvSpPr>
          <p:cNvPr id="51" name="TextBox 50"/>
          <p:cNvSpPr txBox="1"/>
          <p:nvPr/>
        </p:nvSpPr>
        <p:spPr>
          <a:xfrm>
            <a:off x="496532" y="6427173"/>
            <a:ext cx="4919534" cy="184666"/>
          </a:xfrm>
          <a:prstGeom prst="rect">
            <a:avLst/>
          </a:prstGeom>
          <a:noFill/>
        </p:spPr>
        <p:txBody>
          <a:bodyPr wrap="square" lIns="0" tIns="0" rIns="0" bIns="0" rtlCol="0">
            <a:spAutoFit/>
          </a:bodyPr>
          <a:lstStyle/>
          <a:p>
            <a:r>
              <a:rPr lang="en-US" sz="12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Source: </a:t>
            </a:r>
            <a:r>
              <a:rPr lang="en-US" sz="12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Geeknet</a:t>
            </a:r>
            <a:endParaRPr lang="en-US" sz="12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sp>
        <p:nvSpPr>
          <p:cNvPr id="52" name="TextBox 51"/>
          <p:cNvSpPr txBox="1"/>
          <p:nvPr/>
        </p:nvSpPr>
        <p:spPr>
          <a:xfrm>
            <a:off x="2172002" y="2331607"/>
            <a:ext cx="1758084" cy="615553"/>
          </a:xfrm>
          <a:prstGeom prst="rect">
            <a:avLst/>
          </a:prstGeom>
          <a:noFill/>
        </p:spPr>
        <p:txBody>
          <a:bodyPr wrap="square" lIns="0" tIns="0" rIns="0" bIns="0" rtlCol="0">
            <a:spAutoFit/>
          </a:bodyPr>
          <a:lstStyle/>
          <a:p>
            <a:r>
              <a:rPr lang="en-US" sz="4000" spc="-300" dirty="0" smtClean="0">
                <a:gradFill>
                  <a:gsLst>
                    <a:gs pos="0">
                      <a:srgbClr val="FBFBFB"/>
                    </a:gs>
                    <a:gs pos="86000">
                      <a:srgbClr val="FBFBFB"/>
                    </a:gs>
                  </a:gsLst>
                  <a:lin ang="5400000" scaled="0"/>
                </a:gradFill>
                <a:latin typeface="+mj-lt"/>
              </a:rPr>
              <a:t>&gt;350,000</a:t>
            </a:r>
            <a:endParaRPr lang="en-US" sz="4000" spc="-300" baseline="30000" dirty="0" smtClean="0">
              <a:gradFill>
                <a:gsLst>
                  <a:gs pos="0">
                    <a:srgbClr val="FBFBFB"/>
                  </a:gs>
                  <a:gs pos="86000">
                    <a:srgbClr val="FBFBFB"/>
                  </a:gs>
                </a:gsLst>
                <a:lin ang="5400000" scaled="0"/>
              </a:gradFill>
              <a:latin typeface="+mj-lt"/>
            </a:endParaRPr>
          </a:p>
        </p:txBody>
      </p:sp>
      <p:sp>
        <p:nvSpPr>
          <p:cNvPr id="57" name="Right Arrow 56"/>
          <p:cNvSpPr/>
          <p:nvPr/>
        </p:nvSpPr>
        <p:spPr bwMode="auto">
          <a:xfrm rot="16200000">
            <a:off x="675994" y="2938525"/>
            <a:ext cx="1681114" cy="597877"/>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Op</a:t>
            </a:r>
          </a:p>
        </p:txBody>
      </p:sp>
    </p:spTree>
    <p:extLst>
      <p:ext uri="{BB962C8B-B14F-4D97-AF65-F5344CB8AC3E}">
        <p14:creationId xmlns:p14="http://schemas.microsoft.com/office/powerpoint/2010/main" val="189958594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down)">
                                      <p:cBhvr>
                                        <p:cTn id="14" dur="500"/>
                                        <p:tgtEl>
                                          <p:spTgt spid="5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par>
                          <p:cTn id="48" fill="hold">
                            <p:stCondLst>
                              <p:cond delay="2500"/>
                            </p:stCondLst>
                            <p:childTnLst>
                              <p:par>
                                <p:cTn id="49" presetID="22" presetClass="entr" presetSubtype="4"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p:bldP spid="27" grpId="0"/>
      <p:bldP spid="35" grpId="0" animBg="1"/>
      <p:bldP spid="36" grpId="0"/>
      <p:bldP spid="43" grpId="0" animBg="1"/>
      <p:bldP spid="44" grpId="0"/>
      <p:bldP spid="45" grpId="0" animBg="1"/>
      <p:bldP spid="46" grpId="0"/>
      <p:bldP spid="52"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a:t>
            </a:r>
            <a:r>
              <a:rPr lang="en-US" dirty="0">
                <a:solidFill>
                  <a:schemeClr val="accent1"/>
                </a:solidFill>
              </a:rPr>
              <a:t>+ Open Source </a:t>
            </a:r>
            <a:endParaRPr lang="en-US" dirty="0"/>
          </a:p>
        </p:txBody>
      </p:sp>
      <p:sp>
        <p:nvSpPr>
          <p:cNvPr id="3" name="Content Placeholder 2"/>
          <p:cNvSpPr>
            <a:spLocks noGrp="1"/>
          </p:cNvSpPr>
          <p:nvPr>
            <p:ph idx="1"/>
          </p:nvPr>
        </p:nvSpPr>
        <p:spPr>
          <a:xfrm>
            <a:off x="519112" y="1447798"/>
            <a:ext cx="9132282" cy="1920526"/>
          </a:xfrm>
        </p:spPr>
        <p:txBody>
          <a:bodyPr/>
          <a:lstStyle/>
          <a:p>
            <a:r>
              <a:rPr lang="en-US" sz="3600" dirty="0" smtClean="0">
                <a:latin typeface="+mj-lt"/>
              </a:rPr>
              <a:t>Microsoft Open Source Technology Center</a:t>
            </a:r>
          </a:p>
          <a:p>
            <a:pPr lvl="1"/>
            <a:r>
              <a:rPr lang="en-US" dirty="0" smtClean="0">
                <a:gradFill>
                  <a:gsLst>
                    <a:gs pos="0">
                      <a:schemeClr val="tx1"/>
                    </a:gs>
                    <a:gs pos="100000">
                      <a:schemeClr val="tx1"/>
                    </a:gs>
                  </a:gsLst>
                  <a:lin ang="5400000" scaled="0"/>
                </a:gradFill>
                <a:latin typeface="+mj-lt"/>
              </a:rPr>
              <a:t>Hyper-V </a:t>
            </a:r>
            <a:r>
              <a:rPr lang="en-US" dirty="0">
                <a:gradFill>
                  <a:gsLst>
                    <a:gs pos="0">
                      <a:schemeClr val="tx1"/>
                    </a:gs>
                    <a:gs pos="100000">
                      <a:schemeClr val="tx1"/>
                    </a:gs>
                  </a:gsLst>
                  <a:lin ang="5400000" scaled="0"/>
                </a:gradFill>
                <a:latin typeface="+mj-lt"/>
              </a:rPr>
              <a:t>Linux Integration Components</a:t>
            </a:r>
          </a:p>
          <a:p>
            <a:pPr lvl="1"/>
            <a:r>
              <a:rPr lang="en-US" dirty="0">
                <a:gradFill>
                  <a:gsLst>
                    <a:gs pos="0">
                      <a:schemeClr val="tx1"/>
                    </a:gs>
                    <a:gs pos="100000">
                      <a:schemeClr val="tx1"/>
                    </a:gs>
                  </a:gsLst>
                  <a:lin ang="5400000" scaled="0"/>
                </a:gradFill>
                <a:latin typeface="+mj-lt"/>
              </a:rPr>
              <a:t>Device Driver Code for Linux </a:t>
            </a:r>
          </a:p>
          <a:p>
            <a:pPr lvl="1"/>
            <a:r>
              <a:rPr lang="en-US" dirty="0" smtClean="0">
                <a:latin typeface="+mj-lt"/>
              </a:rPr>
              <a:t>PHP Windows 5.3</a:t>
            </a:r>
            <a:endParaRPr lang="en-US" dirty="0">
              <a:latin typeface="+mj-lt"/>
            </a:endParaRPr>
          </a:p>
        </p:txBody>
      </p:sp>
      <p:grpSp>
        <p:nvGrpSpPr>
          <p:cNvPr id="20" name="Group 19"/>
          <p:cNvGrpSpPr/>
          <p:nvPr/>
        </p:nvGrpSpPr>
        <p:grpSpPr>
          <a:xfrm>
            <a:off x="9884595" y="1886819"/>
            <a:ext cx="1677153" cy="1677153"/>
            <a:chOff x="4606503" y="4272191"/>
            <a:chExt cx="1677153" cy="1677153"/>
          </a:xfrm>
        </p:grpSpPr>
        <p:sp>
          <p:nvSpPr>
            <p:cNvPr id="5" name="Rectangle 4"/>
            <p:cNvSpPr/>
            <p:nvPr/>
          </p:nvSpPr>
          <p:spPr bwMode="auto">
            <a:xfrm>
              <a:off x="4606503" y="4272191"/>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029" name="Picture 5" descr="C:\Users\mjbrown\Dropbox\Documents\Private\Work\Graphics\MS Logos\WindowsFl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076" y="4433399"/>
              <a:ext cx="1562100" cy="13525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9884596" y="4003264"/>
            <a:ext cx="1677153" cy="1677153"/>
            <a:chOff x="961408" y="1447800"/>
            <a:chExt cx="1677153" cy="1677153"/>
          </a:xfrm>
        </p:grpSpPr>
        <p:sp>
          <p:nvSpPr>
            <p:cNvPr id="28" name="Rectangle 27"/>
            <p:cNvSpPr/>
            <p:nvPr/>
          </p:nvSpPr>
          <p:spPr bwMode="auto">
            <a:xfrm>
              <a:off x="961408" y="1447800"/>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29" name="Group 28"/>
            <p:cNvGrpSpPr/>
            <p:nvPr/>
          </p:nvGrpSpPr>
          <p:grpSpPr>
            <a:xfrm>
              <a:off x="1380636" y="1718829"/>
              <a:ext cx="846577" cy="1200812"/>
              <a:chOff x="7018372" y="2665559"/>
              <a:chExt cx="975713" cy="1488938"/>
            </a:xfrm>
          </p:grpSpPr>
          <p:pic>
            <p:nvPicPr>
              <p:cNvPr id="30" name="Picture 10" descr="C:\Users\Claudette\Documents\2010 jobs\logos\linux pengu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372" y="2665559"/>
                <a:ext cx="975713" cy="11327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C:\Users\Claudette\Documents\2010 jobs\logos\linux straight.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2678" y="3912119"/>
                <a:ext cx="887103" cy="24237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2" name="Group 31"/>
          <p:cNvGrpSpPr/>
          <p:nvPr/>
        </p:nvGrpSpPr>
        <p:grpSpPr>
          <a:xfrm>
            <a:off x="7974241" y="3986978"/>
            <a:ext cx="1677153" cy="1677153"/>
            <a:chOff x="2735491" y="3211438"/>
            <a:chExt cx="1677153" cy="1677153"/>
          </a:xfrm>
        </p:grpSpPr>
        <p:sp>
          <p:nvSpPr>
            <p:cNvPr id="33" name="Rectangle 32"/>
            <p:cNvSpPr/>
            <p:nvPr/>
          </p:nvSpPr>
          <p:spPr bwMode="auto">
            <a:xfrm>
              <a:off x="2735491" y="3211438"/>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4" name="Picture 3" descr="F:\2010 jobs\logos\samb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4760" y="3939459"/>
              <a:ext cx="1443184" cy="2597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6029922" y="4006275"/>
            <a:ext cx="1677153" cy="1677153"/>
            <a:chOff x="4509574" y="1447800"/>
            <a:chExt cx="1677153" cy="1677153"/>
          </a:xfrm>
        </p:grpSpPr>
        <p:sp>
          <p:nvSpPr>
            <p:cNvPr id="36" name="Rectangle 35"/>
            <p:cNvSpPr/>
            <p:nvPr/>
          </p:nvSpPr>
          <p:spPr bwMode="auto">
            <a:xfrm>
              <a:off x="4509574" y="1447800"/>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2" descr="http://upload.wikimedia.org/wikipedia/commons/thumb/2/27/PHP-logo.svg/1000px-PHP-logo.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6726" y="2005345"/>
              <a:ext cx="1182847" cy="6270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201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7953972" y="4006275"/>
            <a:ext cx="1677153" cy="1677153"/>
            <a:chOff x="4509574" y="1447800"/>
            <a:chExt cx="1677153" cy="1677153"/>
          </a:xfrm>
        </p:grpSpPr>
        <p:sp>
          <p:nvSpPr>
            <p:cNvPr id="36" name="Rectangle 35"/>
            <p:cNvSpPr/>
            <p:nvPr/>
          </p:nvSpPr>
          <p:spPr bwMode="auto">
            <a:xfrm>
              <a:off x="4509574" y="1447800"/>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2" descr="http://upload.wikimedia.org/wikipedia/commons/thumb/2/27/PHP-logo.svg/1000px-PHP-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726" y="2005345"/>
              <a:ext cx="1182847" cy="6270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9889925" y="1880604"/>
            <a:ext cx="1677153" cy="1677153"/>
            <a:chOff x="2832420" y="4272191"/>
            <a:chExt cx="1677153" cy="1677153"/>
          </a:xfrm>
        </p:grpSpPr>
        <p:sp>
          <p:nvSpPr>
            <p:cNvPr id="19" name="Rectangle 18"/>
            <p:cNvSpPr/>
            <p:nvPr/>
          </p:nvSpPr>
          <p:spPr bwMode="auto">
            <a:xfrm>
              <a:off x="2832420" y="4272191"/>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1" name="Picture 3" descr="C:\Users\mjbrown\Dropbox\Documents\Private\Work\Graphics\MS Logos\SQL_v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04" y="4492160"/>
              <a:ext cx="1574192" cy="129378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a:t>Microsoft</a:t>
            </a:r>
            <a:r>
              <a:rPr lang="en-US" dirty="0">
                <a:solidFill>
                  <a:schemeClr val="accent1"/>
                </a:solidFill>
              </a:rPr>
              <a:t>+ Open Source </a:t>
            </a:r>
            <a:endParaRPr lang="en-US" dirty="0"/>
          </a:p>
        </p:txBody>
      </p:sp>
      <p:sp>
        <p:nvSpPr>
          <p:cNvPr id="3" name="Content Placeholder 2"/>
          <p:cNvSpPr>
            <a:spLocks noGrp="1"/>
          </p:cNvSpPr>
          <p:nvPr>
            <p:ph idx="1"/>
          </p:nvPr>
        </p:nvSpPr>
        <p:spPr>
          <a:xfrm>
            <a:off x="519112" y="1447799"/>
            <a:ext cx="8643937" cy="2474524"/>
          </a:xfrm>
        </p:spPr>
        <p:txBody>
          <a:bodyPr/>
          <a:lstStyle/>
          <a:p>
            <a:r>
              <a:rPr lang="en-US" sz="3600" dirty="0" smtClean="0">
                <a:latin typeface="+mj-lt"/>
              </a:rPr>
              <a:t>Microsoft SQL Server</a:t>
            </a:r>
          </a:p>
          <a:p>
            <a:pPr lvl="1"/>
            <a:r>
              <a:rPr lang="en-US" dirty="0" smtClean="0">
                <a:latin typeface="+mj-lt"/>
              </a:rPr>
              <a:t>Open Source PHP library</a:t>
            </a:r>
          </a:p>
          <a:p>
            <a:pPr lvl="1"/>
            <a:r>
              <a:rPr lang="en-US" dirty="0" smtClean="0">
                <a:latin typeface="+mj-lt"/>
              </a:rPr>
              <a:t>Open Source ODBC library</a:t>
            </a:r>
          </a:p>
          <a:p>
            <a:pPr lvl="1"/>
            <a:r>
              <a:rPr lang="en-US" dirty="0" smtClean="0">
                <a:latin typeface="+mj-lt"/>
              </a:rPr>
              <a:t>Open Source JDBC library</a:t>
            </a:r>
          </a:p>
          <a:p>
            <a:endParaRPr lang="en-US" dirty="0"/>
          </a:p>
        </p:txBody>
      </p:sp>
      <p:sp>
        <p:nvSpPr>
          <p:cNvPr id="28" name="Rectangle 27"/>
          <p:cNvSpPr/>
          <p:nvPr/>
        </p:nvSpPr>
        <p:spPr bwMode="auto">
          <a:xfrm>
            <a:off x="9889925" y="4008930"/>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3600" spc="-50" dirty="0" smtClean="0">
                <a:solidFill>
                  <a:schemeClr val="bg1"/>
                </a:solidFill>
                <a:latin typeface="Segoe UI" pitchFamily="34" charset="0"/>
                <a:ea typeface="Segoe UI" pitchFamily="34" charset="0"/>
                <a:cs typeface="Segoe UI" pitchFamily="34" charset="0"/>
              </a:rPr>
              <a:t>ODBC</a:t>
            </a:r>
            <a:endParaRPr lang="en-US" spc="-50" dirty="0" smtClean="0">
              <a:solidFill>
                <a:schemeClr val="bg1"/>
              </a:solidFill>
              <a:latin typeface="Segoe UI" pitchFamily="34" charset="0"/>
              <a:ea typeface="Segoe UI" pitchFamily="34" charset="0"/>
              <a:cs typeface="Segoe UI" pitchFamily="34" charset="0"/>
            </a:endParaRPr>
          </a:p>
        </p:txBody>
      </p:sp>
      <p:grpSp>
        <p:nvGrpSpPr>
          <p:cNvPr id="22" name="Group 21"/>
          <p:cNvGrpSpPr/>
          <p:nvPr/>
        </p:nvGrpSpPr>
        <p:grpSpPr>
          <a:xfrm>
            <a:off x="6074106" y="4008930"/>
            <a:ext cx="1677153" cy="1677153"/>
            <a:chOff x="6283656" y="1447800"/>
            <a:chExt cx="1677153" cy="1677153"/>
          </a:xfrm>
        </p:grpSpPr>
        <p:sp>
          <p:nvSpPr>
            <p:cNvPr id="23" name="Rectangle 22"/>
            <p:cNvSpPr/>
            <p:nvPr/>
          </p:nvSpPr>
          <p:spPr bwMode="auto">
            <a:xfrm>
              <a:off x="6283656" y="1447800"/>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4" name="Picture 2" descr="C:\Users\claudette\Documents\2011 Jobs\Kelly Young\02-Crystal\graphics\jav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646" y="1543817"/>
              <a:ext cx="807171" cy="14851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19326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6065554" y="4006275"/>
            <a:ext cx="1677153" cy="1677153"/>
            <a:chOff x="4509574" y="1447800"/>
            <a:chExt cx="1677153" cy="1677153"/>
          </a:xfrm>
        </p:grpSpPr>
        <p:sp>
          <p:nvSpPr>
            <p:cNvPr id="46" name="Rectangle 45"/>
            <p:cNvSpPr/>
            <p:nvPr/>
          </p:nvSpPr>
          <p:spPr bwMode="auto">
            <a:xfrm>
              <a:off x="4509574" y="1447800"/>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7" name="Picture 2" descr="http://upload.wikimedia.org/wikipedia/commons/thumb/2/27/PHP-logo.svg/1000px-PHP-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726" y="2005345"/>
              <a:ext cx="1182847" cy="6270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9882352" y="1895023"/>
            <a:ext cx="1677153" cy="1677153"/>
            <a:chOff x="6283656" y="4144888"/>
            <a:chExt cx="1677153" cy="1677153"/>
          </a:xfrm>
        </p:grpSpPr>
        <p:sp>
          <p:nvSpPr>
            <p:cNvPr id="43" name="Rectangle 42"/>
            <p:cNvSpPr/>
            <p:nvPr/>
          </p:nvSpPr>
          <p:spPr bwMode="auto">
            <a:xfrm>
              <a:off x="6283656" y="4144888"/>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4" name="Picture 5" descr="http://www.iislogs.com/images/iis-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0564" y="4525319"/>
              <a:ext cx="1474995" cy="8653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7960809" y="4008930"/>
            <a:ext cx="1677153" cy="1677153"/>
            <a:chOff x="6283656" y="4144888"/>
            <a:chExt cx="1677153" cy="1677153"/>
          </a:xfrm>
        </p:grpSpPr>
        <p:sp>
          <p:nvSpPr>
            <p:cNvPr id="40" name="Rectangle 39"/>
            <p:cNvSpPr/>
            <p:nvPr/>
          </p:nvSpPr>
          <p:spPr bwMode="auto">
            <a:xfrm>
              <a:off x="6283656" y="4144888"/>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1" name="Picture 3" descr="C:\Users\mjbrown\Dropbox\Documents\Private\Work\Graphics\jQuery\jquerylogoVe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9856" y="4208640"/>
              <a:ext cx="1544459" cy="1544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9895558" y="4006334"/>
            <a:ext cx="1677153" cy="1677153"/>
            <a:chOff x="10011837" y="957491"/>
            <a:chExt cx="1677153" cy="1677153"/>
          </a:xfrm>
        </p:grpSpPr>
        <p:sp>
          <p:nvSpPr>
            <p:cNvPr id="26" name="Rectangle 25"/>
            <p:cNvSpPr/>
            <p:nvPr/>
          </p:nvSpPr>
          <p:spPr bwMode="auto">
            <a:xfrm>
              <a:off x="10011837" y="957491"/>
              <a:ext cx="1677153" cy="16771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r>
                <a:rPr lang="en-US" sz="2800" spc="-50" dirty="0" smtClean="0">
                  <a:solidFill>
                    <a:schemeClr val="bg1"/>
                  </a:solidFill>
                  <a:latin typeface="Segoe UI" pitchFamily="34" charset="0"/>
                  <a:ea typeface="Segoe UI" pitchFamily="34" charset="0"/>
                  <a:cs typeface="Segoe UI" pitchFamily="34" charset="0"/>
                </a:rPr>
                <a:t>ASP.NET</a:t>
              </a:r>
              <a:endParaRPr lang="en-US" spc="-50" dirty="0" smtClean="0">
                <a:solidFill>
                  <a:schemeClr val="bg1"/>
                </a:solidFill>
                <a:latin typeface="Segoe UI" pitchFamily="34" charset="0"/>
                <a:ea typeface="Segoe UI" pitchFamily="34" charset="0"/>
                <a:cs typeface="Segoe UI" pitchFamily="34" charset="0"/>
              </a:endParaRPr>
            </a:p>
          </p:txBody>
        </p:sp>
        <p:pic>
          <p:nvPicPr>
            <p:cNvPr id="38" name="Picture 2" descr="C:\Users\mjbrown\Dropbox\Documents\Private\Work\Graphics\MS Logos\asp_net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2924" y="1177460"/>
              <a:ext cx="1466851" cy="73818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a:t>Microsoft</a:t>
            </a:r>
            <a:r>
              <a:rPr lang="en-US" dirty="0">
                <a:solidFill>
                  <a:schemeClr val="accent1"/>
                </a:solidFill>
              </a:rPr>
              <a:t>+ Open Source </a:t>
            </a:r>
            <a:endParaRPr lang="en-US" dirty="0"/>
          </a:p>
        </p:txBody>
      </p:sp>
      <p:sp>
        <p:nvSpPr>
          <p:cNvPr id="3" name="Content Placeholder 2"/>
          <p:cNvSpPr>
            <a:spLocks noGrp="1"/>
          </p:cNvSpPr>
          <p:nvPr>
            <p:ph idx="1"/>
          </p:nvPr>
        </p:nvSpPr>
        <p:spPr>
          <a:xfrm>
            <a:off x="519112" y="1447799"/>
            <a:ext cx="8643937" cy="3828740"/>
          </a:xfrm>
        </p:spPr>
        <p:txBody>
          <a:bodyPr/>
          <a:lstStyle/>
          <a:p>
            <a:r>
              <a:rPr lang="en-US" sz="3600" dirty="0" smtClean="0">
                <a:latin typeface="+mj-lt"/>
              </a:rPr>
              <a:t>Microsoft Web Platform</a:t>
            </a:r>
          </a:p>
          <a:p>
            <a:pPr lvl="1"/>
            <a:r>
              <a:rPr lang="en-US" dirty="0" err="1" smtClean="0">
                <a:latin typeface="+mj-lt"/>
              </a:rPr>
              <a:t>WinCache</a:t>
            </a:r>
            <a:endParaRPr lang="en-US" dirty="0" smtClean="0">
              <a:latin typeface="+mj-lt"/>
            </a:endParaRPr>
          </a:p>
          <a:p>
            <a:pPr lvl="1"/>
            <a:r>
              <a:rPr lang="en-US" dirty="0" smtClean="0">
                <a:latin typeface="+mj-lt"/>
              </a:rPr>
              <a:t>PHP Manager</a:t>
            </a:r>
          </a:p>
          <a:p>
            <a:pPr lvl="1"/>
            <a:r>
              <a:rPr lang="en-US" dirty="0" err="1" smtClean="0">
                <a:latin typeface="+mj-lt"/>
              </a:rPr>
              <a:t>jQuery</a:t>
            </a:r>
            <a:endParaRPr lang="en-US" dirty="0" smtClean="0">
              <a:latin typeface="+mj-lt"/>
            </a:endParaRPr>
          </a:p>
          <a:p>
            <a:pPr lvl="1"/>
            <a:r>
              <a:rPr lang="en-US" dirty="0">
                <a:latin typeface="+mj-lt"/>
              </a:rPr>
              <a:t>ASP.NET MVC</a:t>
            </a:r>
          </a:p>
          <a:p>
            <a:pPr lvl="1"/>
            <a:r>
              <a:rPr lang="en-US" dirty="0">
                <a:latin typeface="+mj-lt"/>
              </a:rPr>
              <a:t>ASP.NET Web API</a:t>
            </a:r>
          </a:p>
          <a:p>
            <a:pPr lvl="1"/>
            <a:r>
              <a:rPr lang="en-US" dirty="0">
                <a:latin typeface="+mj-lt"/>
              </a:rPr>
              <a:t>ASP.NET Razor View Engine</a:t>
            </a:r>
          </a:p>
          <a:p>
            <a:pPr lvl="1"/>
            <a:r>
              <a:rPr lang="en-US" dirty="0">
                <a:latin typeface="+mj-lt"/>
              </a:rPr>
              <a:t>ASP.NET Entity </a:t>
            </a:r>
            <a:r>
              <a:rPr lang="en-US" dirty="0" smtClean="0">
                <a:latin typeface="+mj-lt"/>
              </a:rPr>
              <a:t>Framework</a:t>
            </a:r>
            <a:endParaRPr lang="en-US" dirty="0">
              <a:latin typeface="+mj-lt"/>
            </a:endParaRPr>
          </a:p>
        </p:txBody>
      </p:sp>
    </p:spTree>
    <p:extLst>
      <p:ext uri="{BB962C8B-B14F-4D97-AF65-F5344CB8AC3E}">
        <p14:creationId xmlns:p14="http://schemas.microsoft.com/office/powerpoint/2010/main" val="748012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 Template Dark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2F389F9678F44ABE1CE170B945A93F" ma:contentTypeVersion="0" ma:contentTypeDescription="Create a new document." ma:contentTypeScope="" ma:versionID="297873a6c79b6babba008a6fecb5fb5d">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8DF0BAE1-3717-458B-AB4E-DDFCCC2BD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Metro Template Dark 16x9</Template>
  <TotalTime>5595</TotalTime>
  <Words>720</Words>
  <Application>Microsoft Office PowerPoint</Application>
  <PresentationFormat>Custom</PresentationFormat>
  <Paragraphs>135</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Metro Template Dark 16x9</vt:lpstr>
      <vt:lpstr>Metro Template Colored Titles Segoe UI 16x9</vt:lpstr>
      <vt:lpstr>PowerPoint Presentation</vt:lpstr>
      <vt:lpstr>Who We Are </vt:lpstr>
      <vt:lpstr>PowerPoint Presentation</vt:lpstr>
      <vt:lpstr>Investing in Standards</vt:lpstr>
      <vt:lpstr>Microsoft+ Open Source</vt:lpstr>
      <vt:lpstr>Microsoft+ Open Source Momentum</vt:lpstr>
      <vt:lpstr>Microsoft+ Open Source </vt:lpstr>
      <vt:lpstr>Microsoft+ Open Source </vt:lpstr>
      <vt:lpstr>Microsoft+ Open Source </vt:lpstr>
      <vt:lpstr>Microsoft+ Open Source </vt:lpstr>
      <vt:lpstr>Microsoft+ OSS Documentation</vt:lpstr>
      <vt:lpstr>Examples of Openness with Drupal</vt:lpstr>
      <vt:lpstr>Examples of Regional Openness at Microsoft </vt:lpstr>
      <vt:lpstr>How we connect the dots</vt:lpstr>
      <vt:lpstr>How we connect the dots</vt:lpstr>
      <vt:lpstr>How we connect the dots</vt:lpstr>
      <vt:lpstr>Q&amp;A</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Gavin Warrener</dc:creator>
  <cp:keywords>&lt;Any Related Keywords&gt;</cp:keywords>
  <dc:description>Template: Saku Uchikawa, Microsoft Corporation
Formatting:
Event Date: 
Event Location: 
Audience Type: Internal</dc:description>
  <cp:lastModifiedBy>Grace Francisco</cp:lastModifiedBy>
  <cp:revision>105</cp:revision>
  <cp:lastPrinted>2012-01-13T18:59:22Z</cp:lastPrinted>
  <dcterms:created xsi:type="dcterms:W3CDTF">2012-01-06T16:48:17Z</dcterms:created>
  <dcterms:modified xsi:type="dcterms:W3CDTF">2012-07-27T16:57:42Z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0x010100062F389F9678F44ABE1CE170B945A93F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