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9" r:id="rId2"/>
    <p:sldId id="256" r:id="rId3"/>
    <p:sldId id="257" r:id="rId4"/>
    <p:sldId id="281" r:id="rId5"/>
    <p:sldId id="258" r:id="rId6"/>
    <p:sldId id="280" r:id="rId7"/>
    <p:sldId id="262" r:id="rId8"/>
    <p:sldId id="282" r:id="rId9"/>
    <p:sldId id="268" r:id="rId10"/>
    <p:sldId id="269" r:id="rId11"/>
    <p:sldId id="264" r:id="rId12"/>
    <p:sldId id="265" r:id="rId13"/>
    <p:sldId id="270" r:id="rId14"/>
    <p:sldId id="271" r:id="rId15"/>
    <p:sldId id="272" r:id="rId16"/>
    <p:sldId id="274" r:id="rId17"/>
    <p:sldId id="275" r:id="rId18"/>
    <p:sldId id="283" r:id="rId19"/>
    <p:sldId id="266" r:id="rId20"/>
    <p:sldId id="273" r:id="rId21"/>
    <p:sldId id="276" r:id="rId22"/>
    <p:sldId id="277" r:id="rId23"/>
    <p:sldId id="285" r:id="rId24"/>
    <p:sldId id="267" r:id="rId25"/>
    <p:sldId id="286" r:id="rId26"/>
    <p:sldId id="278" r:id="rId27"/>
    <p:sldId id="279" r:id="rId28"/>
    <p:sldId id="284" r:id="rId29"/>
    <p:sldId id="261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6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00EDC-926C-45F0-B951-49E5E4BBDC09}" type="datetimeFigureOut">
              <a:rPr lang="sk-SK" smtClean="0"/>
              <a:t>22.08.2012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1ABA-6D0C-40AC-842D-4CCE6B55E9F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Jozef</a:t>
            </a:r>
            <a:r>
              <a:rPr lang="en-US" dirty="0" smtClean="0"/>
              <a:t> </a:t>
            </a:r>
            <a:r>
              <a:rPr lang="en-US" dirty="0" err="1" smtClean="0"/>
              <a:t>Toth</a:t>
            </a:r>
            <a:r>
              <a:rPr lang="en-US" dirty="0" smtClean="0"/>
              <a:t>, CEO </a:t>
            </a:r>
            <a:r>
              <a:rPr lang="en-US" dirty="0" err="1" smtClean="0"/>
              <a:t>Mogdesign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frontend track chair - thank to speakers &amp; attendees for making this awesome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2009 I've co-founded </a:t>
            </a:r>
            <a:r>
              <a:rPr lang="en-US" dirty="0" err="1" smtClean="0"/>
              <a:t>Mogdesign</a:t>
            </a:r>
            <a:r>
              <a:rPr lang="en-US" dirty="0" smtClean="0"/>
              <a:t>  become a CEO. </a:t>
            </a:r>
          </a:p>
          <a:p>
            <a:r>
              <a:rPr lang="en-US" dirty="0" smtClean="0"/>
              <a:t>My </a:t>
            </a:r>
            <a:r>
              <a:rPr lang="en-US" dirty="0" err="1" smtClean="0"/>
              <a:t>responsiblity</a:t>
            </a:r>
            <a:r>
              <a:rPr lang="en-US" dirty="0" smtClean="0"/>
              <a:t> shifted from visual design to </a:t>
            </a:r>
          </a:p>
          <a:p>
            <a:r>
              <a:rPr lang="en-US" b="1" dirty="0" smtClean="0"/>
              <a:t>business development</a:t>
            </a:r>
            <a:r>
              <a:rPr lang="en-US" dirty="0" smtClean="0"/>
              <a:t>, </a:t>
            </a:r>
            <a:r>
              <a:rPr lang="en-US" b="1" dirty="0" smtClean="0"/>
              <a:t>user experience design</a:t>
            </a:r>
            <a:r>
              <a:rPr lang="en-US" dirty="0" smtClean="0"/>
              <a:t> sometimes also let me to </a:t>
            </a:r>
            <a:r>
              <a:rPr lang="en-US" b="1" dirty="0" smtClean="0"/>
              <a:t>manage a project</a:t>
            </a:r>
          </a:p>
          <a:p>
            <a:endParaRPr lang="en-US" dirty="0" smtClean="0"/>
          </a:p>
          <a:p>
            <a:r>
              <a:rPr lang="en-US" dirty="0" smtClean="0"/>
              <a:t>So I got another perspective to design &amp; </a:t>
            </a:r>
            <a:r>
              <a:rPr lang="en-US" dirty="0" err="1" smtClean="0"/>
              <a:t>theming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share a few lessons and ideas from 3 different perspectives</a:t>
            </a:r>
          </a:p>
          <a:p>
            <a:pPr>
              <a:buFontTx/>
              <a:buChar char="-"/>
            </a:pPr>
            <a:r>
              <a:rPr lang="en-US" dirty="0" smtClean="0"/>
              <a:t>successful design, easier to theme, cost effective, still beautiful and meeting the client's needs</a:t>
            </a:r>
          </a:p>
          <a:p>
            <a:pPr>
              <a:buFontTx/>
              <a:buChar char="-"/>
            </a:pPr>
            <a:r>
              <a:rPr lang="en-US" dirty="0" smtClean="0"/>
              <a:t>In other words - how to make everyone happy:)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Struggle to understand differences</a:t>
            </a:r>
          </a:p>
          <a:p>
            <a:endParaRPr lang="en-US" dirty="0" smtClean="0"/>
          </a:p>
          <a:p>
            <a:r>
              <a:rPr lang="en-US" dirty="0" smtClean="0"/>
              <a:t>Canvas: </a:t>
            </a:r>
          </a:p>
          <a:p>
            <a:r>
              <a:rPr lang="en-US" dirty="0" smtClean="0"/>
              <a:t>- Dimensions of print format are same</a:t>
            </a:r>
          </a:p>
          <a:p>
            <a:r>
              <a:rPr lang="en-US" dirty="0" smtClean="0"/>
              <a:t>- change for web with mobiles, tablets, responsive technologies</a:t>
            </a:r>
          </a:p>
          <a:p>
            <a:pPr>
              <a:buFontTx/>
              <a:buChar char="-"/>
            </a:pPr>
            <a:r>
              <a:rPr lang="en-US" dirty="0" smtClean="0"/>
              <a:t>different output on every device types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Dpi,</a:t>
            </a:r>
            <a:r>
              <a:rPr lang="en-US" baseline="0" dirty="0" smtClean="0"/>
              <a:t> font, color, image</a:t>
            </a:r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elements: </a:t>
            </a:r>
          </a:p>
          <a:p>
            <a:r>
              <a:rPr lang="en-US" dirty="0" smtClean="0"/>
              <a:t>- posters or flyers </a:t>
            </a:r>
            <a:r>
              <a:rPr lang="en-US" dirty="0" err="1" smtClean="0"/>
              <a:t>vs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- with HTML 5 &amp; new technologies more flexible</a:t>
            </a:r>
          </a:p>
          <a:p>
            <a:r>
              <a:rPr lang="en-US" dirty="0" smtClean="0"/>
              <a:t>- but its important to learn about the limitations</a:t>
            </a:r>
          </a:p>
          <a:p>
            <a:endParaRPr lang="en-US" dirty="0" smtClean="0"/>
          </a:p>
          <a:p>
            <a:r>
              <a:rPr lang="en-US" dirty="0" smtClean="0"/>
              <a:t>Grids - Mark </a:t>
            </a:r>
            <a:r>
              <a:rPr lang="en-US" dirty="0" err="1" smtClean="0"/>
              <a:t>Boulton</a:t>
            </a:r>
            <a:r>
              <a:rPr lang="en-US" dirty="0" smtClean="0"/>
              <a:t>, session on DCs</a:t>
            </a:r>
          </a:p>
          <a:p>
            <a:endParaRPr lang="en-US" dirty="0" smtClean="0"/>
          </a:p>
          <a:p>
            <a:r>
              <a:rPr lang="en-US" dirty="0" smtClean="0"/>
              <a:t>Interactivity</a:t>
            </a:r>
          </a:p>
          <a:p>
            <a:r>
              <a:rPr lang="en-US" dirty="0" smtClean="0"/>
              <a:t>- animations, forms, buttons, effects </a:t>
            </a:r>
          </a:p>
          <a:p>
            <a:r>
              <a:rPr lang="en-US" dirty="0" smtClean="0"/>
              <a:t>- the key is to know when and how to use them</a:t>
            </a:r>
          </a:p>
          <a:p>
            <a:r>
              <a:rPr lang="en-US" dirty="0" smtClean="0"/>
              <a:t>- Talk about it later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from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designer should be a marketer in a way, to sell the message/product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 </a:t>
            </a:r>
            <a:r>
              <a:rPr lang="en-US" dirty="0" err="1" smtClean="0"/>
              <a:t>intuituvely</a:t>
            </a:r>
            <a:r>
              <a:rPr lang="en-US" baseline="0" dirty="0" smtClean="0"/>
              <a:t> </a:t>
            </a:r>
            <a:r>
              <a:rPr lang="en-US" dirty="0" smtClean="0"/>
              <a:t>- </a:t>
            </a:r>
            <a:r>
              <a:rPr lang="en-US" b="1" dirty="0" smtClean="0"/>
              <a:t>scan</a:t>
            </a:r>
            <a:r>
              <a:rPr lang="en-US" dirty="0" smtClean="0"/>
              <a:t> the page &amp; </a:t>
            </a:r>
            <a:r>
              <a:rPr lang="en-US" b="1" dirty="0" smtClean="0"/>
              <a:t>click on the first</a:t>
            </a:r>
            <a:r>
              <a:rPr lang="en-US" dirty="0" smtClean="0"/>
              <a:t> reasonable link</a:t>
            </a:r>
          </a:p>
          <a:p>
            <a:endParaRPr lang="en-US" dirty="0" smtClean="0"/>
          </a:p>
          <a:p>
            <a:r>
              <a:rPr lang="en-US" dirty="0" smtClean="0"/>
              <a:t>Impatient - if something </a:t>
            </a:r>
            <a:r>
              <a:rPr lang="en-US" b="1" dirty="0" smtClean="0"/>
              <a:t>does not work</a:t>
            </a:r>
            <a:r>
              <a:rPr lang="en-US" dirty="0" smtClean="0"/>
              <a:t> as they would like or it </a:t>
            </a:r>
            <a:r>
              <a:rPr lang="en-US" b="1" dirty="0" smtClean="0"/>
              <a:t>takes too long</a:t>
            </a:r>
            <a:r>
              <a:rPr lang="en-US" dirty="0" smtClean="0"/>
              <a:t> they leave</a:t>
            </a:r>
          </a:p>
          <a:p>
            <a:endParaRPr lang="en-US" dirty="0" smtClean="0"/>
          </a:p>
          <a:p>
            <a:r>
              <a:rPr lang="en-US" dirty="0" smtClean="0"/>
              <a:t>Distracted - you need to </a:t>
            </a:r>
            <a:r>
              <a:rPr lang="en-US" b="1" dirty="0" smtClean="0"/>
              <a:t>guide them </a:t>
            </a:r>
            <a:r>
              <a:rPr lang="en-US" b="0" dirty="0" smtClean="0"/>
              <a:t>&amp; </a:t>
            </a:r>
            <a:r>
              <a:rPr lang="en-US" dirty="0" smtClean="0"/>
              <a:t>help them </a:t>
            </a:r>
            <a:r>
              <a:rPr lang="en-US" b="1" dirty="0" smtClean="0"/>
              <a:t>keep their focus</a:t>
            </a:r>
          </a:p>
          <a:p>
            <a:endParaRPr lang="en-US" dirty="0" smtClean="0"/>
          </a:p>
          <a:p>
            <a:r>
              <a:rPr lang="en-US" dirty="0" smtClean="0"/>
              <a:t>hate visual noise</a:t>
            </a:r>
            <a:r>
              <a:rPr lang="en-US" baseline="0" dirty="0" smtClean="0"/>
              <a:t> </a:t>
            </a:r>
            <a:r>
              <a:rPr lang="en-US" dirty="0" smtClean="0"/>
              <a:t>- digital </a:t>
            </a:r>
            <a:r>
              <a:rPr lang="en-US" dirty="0" err="1" smtClean="0"/>
              <a:t>claustrophoby</a:t>
            </a:r>
            <a:r>
              <a:rPr lang="en-US" dirty="0" smtClean="0"/>
              <a:t>, feel better with </a:t>
            </a:r>
            <a:r>
              <a:rPr lang="en-US" b="1" dirty="0" smtClean="0"/>
              <a:t>lots of whitespace</a:t>
            </a:r>
          </a:p>
          <a:p>
            <a:endParaRPr lang="en-US" dirty="0" smtClean="0"/>
          </a:p>
          <a:p>
            <a:r>
              <a:rPr lang="en-US" dirty="0" err="1" smtClean="0"/>
              <a:t>convencional</a:t>
            </a:r>
            <a:r>
              <a:rPr lang="en-US" dirty="0" smtClean="0"/>
              <a:t> patterns</a:t>
            </a:r>
          </a:p>
          <a:p>
            <a:r>
              <a:rPr lang="en-US" dirty="0" smtClean="0"/>
              <a:t>- users </a:t>
            </a:r>
            <a:r>
              <a:rPr lang="en-US" b="1" dirty="0" smtClean="0"/>
              <a:t>want it as it is everywhere else</a:t>
            </a:r>
            <a:r>
              <a:rPr lang="en-US" dirty="0" smtClean="0"/>
              <a:t>, they like </a:t>
            </a:r>
            <a:r>
              <a:rPr lang="en-US" b="1" dirty="0" smtClean="0"/>
              <a:t>conventional patterns</a:t>
            </a:r>
          </a:p>
          <a:p>
            <a:r>
              <a:rPr lang="en-US" dirty="0" smtClean="0"/>
              <a:t>- they </a:t>
            </a:r>
            <a:r>
              <a:rPr lang="en-US" b="1" dirty="0" smtClean="0"/>
              <a:t>expect same way</a:t>
            </a:r>
            <a:r>
              <a:rPr lang="en-US" dirty="0" smtClean="0"/>
              <a:t> of performing </a:t>
            </a:r>
            <a:r>
              <a:rPr lang="en-US" b="1" dirty="0" smtClean="0"/>
              <a:t>same tasks</a:t>
            </a:r>
          </a:p>
          <a:p>
            <a:r>
              <a:rPr lang="en-US" dirty="0" smtClean="0"/>
              <a:t>- learn what it is,</a:t>
            </a:r>
            <a:r>
              <a:rPr lang="en-US" baseline="0" dirty="0" smtClean="0"/>
              <a:t> </a:t>
            </a:r>
            <a:r>
              <a:rPr lang="en-US" dirty="0" smtClean="0"/>
              <a:t>no need to </a:t>
            </a:r>
            <a:r>
              <a:rPr lang="en-US" b="1" dirty="0" smtClean="0"/>
              <a:t>reinvent the wheel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awesome effects and hot stuff = more awesome it will be</a:t>
            </a:r>
          </a:p>
          <a:p>
            <a:r>
              <a:rPr lang="en-US" dirty="0" smtClean="0"/>
              <a:t>Truth is that many times it is </a:t>
            </a:r>
            <a:r>
              <a:rPr lang="en-US" b="1" dirty="0" smtClean="0"/>
              <a:t>exactly the opposite</a:t>
            </a:r>
          </a:p>
          <a:p>
            <a:endParaRPr lang="en-US" dirty="0" smtClean="0"/>
          </a:p>
          <a:p>
            <a:r>
              <a:rPr lang="en-US" b="1" dirty="0" smtClean="0"/>
              <a:t>holy grail of </a:t>
            </a:r>
            <a:r>
              <a:rPr lang="en-US" b="1" dirty="0" err="1" smtClean="0"/>
              <a:t>webdesign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design as a </a:t>
            </a:r>
            <a:r>
              <a:rPr lang="en-US" b="1" dirty="0" smtClean="0"/>
              <a:t>supporting element</a:t>
            </a:r>
          </a:p>
          <a:p>
            <a:r>
              <a:rPr lang="en-US" dirty="0" smtClean="0"/>
              <a:t>helps user to </a:t>
            </a:r>
            <a:r>
              <a:rPr lang="en-US" b="1" dirty="0" smtClean="0"/>
              <a:t>focus on most important</a:t>
            </a:r>
            <a:r>
              <a:rPr lang="en-US" dirty="0" smtClean="0"/>
              <a:t> - information, content</a:t>
            </a:r>
          </a:p>
          <a:p>
            <a:r>
              <a:rPr lang="en-US" dirty="0" smtClean="0"/>
              <a:t>find the </a:t>
            </a:r>
            <a:r>
              <a:rPr lang="en-US" b="1" dirty="0" smtClean="0"/>
              <a:t>shortest way</a:t>
            </a:r>
            <a:r>
              <a:rPr lang="en-US" dirty="0" smtClean="0"/>
              <a:t> to information or conversion point</a:t>
            </a:r>
          </a:p>
          <a:p>
            <a:r>
              <a:rPr lang="en-US" dirty="0" smtClean="0"/>
              <a:t>and use design to </a:t>
            </a:r>
            <a:r>
              <a:rPr lang="en-US" b="1" dirty="0" smtClean="0"/>
              <a:t>support that journey</a:t>
            </a:r>
          </a:p>
          <a:p>
            <a:endParaRPr lang="en-US" dirty="0" smtClean="0"/>
          </a:p>
          <a:p>
            <a:r>
              <a:rPr lang="en-US" b="1" dirty="0" smtClean="0"/>
              <a:t>not saying</a:t>
            </a:r>
            <a:r>
              <a:rPr lang="en-US" dirty="0" smtClean="0"/>
              <a:t> that you </a:t>
            </a:r>
            <a:r>
              <a:rPr lang="en-US" b="1" dirty="0" smtClean="0"/>
              <a:t>shouldn't be following the latest trends</a:t>
            </a:r>
            <a:r>
              <a:rPr lang="en-US" dirty="0" smtClean="0"/>
              <a:t>, or try hot new stuff </a:t>
            </a:r>
          </a:p>
          <a:p>
            <a:r>
              <a:rPr lang="en-US" b="1" dirty="0" smtClean="0"/>
              <a:t>find a way of using that</a:t>
            </a:r>
            <a:r>
              <a:rPr lang="en-US" dirty="0" smtClean="0"/>
              <a:t> for support the user experience.</a:t>
            </a:r>
          </a:p>
          <a:p>
            <a:endParaRPr lang="en-US" dirty="0" smtClean="0"/>
          </a:p>
          <a:p>
            <a:r>
              <a:rPr lang="en-US" dirty="0" smtClean="0"/>
              <a:t>Don't forget - </a:t>
            </a:r>
            <a:r>
              <a:rPr lang="en-US" b="1" dirty="0" smtClean="0"/>
              <a:t>99% of visitors not </a:t>
            </a:r>
            <a:r>
              <a:rPr lang="en-US" b="1" dirty="0" err="1" smtClean="0"/>
              <a:t>desingers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will not have any benefit from seeing latest trends </a:t>
            </a:r>
          </a:p>
          <a:p>
            <a:r>
              <a:rPr lang="en-US" dirty="0" smtClean="0"/>
              <a:t>They simply </a:t>
            </a:r>
            <a:r>
              <a:rPr lang="en-US" b="1" dirty="0" smtClean="0"/>
              <a:t>want to find the information</a:t>
            </a:r>
            <a:r>
              <a:rPr lang="en-US" dirty="0" smtClean="0"/>
              <a:t> which brought them to your website</a:t>
            </a:r>
          </a:p>
          <a:p>
            <a:endParaRPr lang="en-US" dirty="0" smtClean="0"/>
          </a:p>
          <a:p>
            <a:r>
              <a:rPr lang="en-US" b="1" dirty="0" smtClean="0"/>
              <a:t>Learn about</a:t>
            </a:r>
            <a:r>
              <a:rPr lang="en-US" dirty="0" smtClean="0"/>
              <a:t> usability, creating user experience</a:t>
            </a:r>
          </a:p>
          <a:p>
            <a:r>
              <a:rPr lang="en-US" b="1" dirty="0" smtClean="0"/>
              <a:t>think as a visitor</a:t>
            </a:r>
            <a:r>
              <a:rPr lang="en-US" dirty="0" smtClean="0"/>
              <a:t> and not as a designer</a:t>
            </a: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ongoing discussions</a:t>
            </a:r>
            <a:r>
              <a:rPr lang="en-US" dirty="0" smtClean="0"/>
              <a:t> if designer should be </a:t>
            </a:r>
            <a:r>
              <a:rPr lang="en-US" b="1" dirty="0" smtClean="0"/>
              <a:t>coder/</a:t>
            </a:r>
            <a:r>
              <a:rPr lang="en-US" b="1" dirty="0" err="1" smtClean="0"/>
              <a:t>themer</a:t>
            </a:r>
            <a:endParaRPr lang="en-US" b="1" dirty="0" smtClean="0"/>
          </a:p>
          <a:p>
            <a:r>
              <a:rPr lang="en-US" dirty="0" smtClean="0"/>
              <a:t>from my experience </a:t>
            </a:r>
            <a:r>
              <a:rPr lang="en-US" b="1" dirty="0" smtClean="0"/>
              <a:t>it really helps.</a:t>
            </a:r>
          </a:p>
          <a:p>
            <a:endParaRPr lang="en-US" dirty="0" smtClean="0"/>
          </a:p>
          <a:p>
            <a:r>
              <a:rPr lang="en-US" dirty="0" smtClean="0"/>
              <a:t>absolutely </a:t>
            </a:r>
            <a:r>
              <a:rPr lang="en-US" b="1" dirty="0" smtClean="0"/>
              <a:t>necessary to understand</a:t>
            </a:r>
            <a:r>
              <a:rPr lang="en-US" dirty="0" smtClean="0"/>
              <a:t> 15%-25%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order to be </a:t>
            </a:r>
            <a:r>
              <a:rPr lang="en-US" b="1" dirty="0" err="1" smtClean="0"/>
              <a:t>sucessful</a:t>
            </a:r>
            <a:r>
              <a:rPr lang="en-US" dirty="0" smtClean="0"/>
              <a:t> you must understand what the 75% is</a:t>
            </a:r>
          </a:p>
          <a:p>
            <a:endParaRPr lang="en-US" dirty="0" smtClean="0"/>
          </a:p>
          <a:p>
            <a:r>
              <a:rPr lang="en-US" dirty="0" err="1" smtClean="0"/>
              <a:t>Drupal</a:t>
            </a:r>
            <a:r>
              <a:rPr lang="en-US" dirty="0" smtClean="0"/>
              <a:t> - </a:t>
            </a:r>
            <a:r>
              <a:rPr lang="en-US" b="1" dirty="0" smtClean="0"/>
              <a:t>build a site for yourself</a:t>
            </a:r>
            <a:r>
              <a:rPr lang="en-US" dirty="0" smtClean="0"/>
              <a:t> to understand what are its elements, theme, blocks, regions, etc...</a:t>
            </a:r>
          </a:p>
          <a:p>
            <a:r>
              <a:rPr lang="en-US" dirty="0" smtClean="0"/>
              <a:t>hot new stuff - </a:t>
            </a:r>
            <a:r>
              <a:rPr lang="en-US" b="1" dirty="0" smtClean="0"/>
              <a:t>technologies and buzzwords</a:t>
            </a:r>
            <a:r>
              <a:rPr lang="en-US" dirty="0" smtClean="0"/>
              <a:t> mobile, responsive, </a:t>
            </a:r>
            <a:r>
              <a:rPr lang="en-US" dirty="0" err="1" smtClean="0"/>
              <a:t>jquery</a:t>
            </a:r>
            <a:r>
              <a:rPr lang="en-US" dirty="0" smtClean="0"/>
              <a:t> </a:t>
            </a:r>
            <a:r>
              <a:rPr lang="en-US" dirty="0" err="1" smtClean="0"/>
              <a:t>ui</a:t>
            </a:r>
            <a:endParaRPr lang="en-US" dirty="0" smtClean="0"/>
          </a:p>
          <a:p>
            <a:r>
              <a:rPr lang="en-US" dirty="0" smtClean="0"/>
              <a:t>Talk to developers - </a:t>
            </a:r>
            <a:r>
              <a:rPr lang="en-US" b="1" dirty="0" smtClean="0"/>
              <a:t>learn how they use them</a:t>
            </a:r>
            <a:r>
              <a:rPr lang="en-US" dirty="0" smtClean="0"/>
              <a:t> to deliver the project</a:t>
            </a:r>
          </a:p>
          <a:p>
            <a:r>
              <a:rPr lang="en-US" dirty="0" smtClean="0"/>
              <a:t>Get feedback - from developers on design, if it is doable, if you should change it </a:t>
            </a:r>
          </a:p>
          <a:p>
            <a:r>
              <a:rPr lang="en-US" dirty="0" smtClean="0"/>
              <a:t>according to </a:t>
            </a:r>
            <a:r>
              <a:rPr lang="en-US" b="1" dirty="0" smtClean="0"/>
              <a:t>Steve Krug</a:t>
            </a:r>
            <a:r>
              <a:rPr lang="en-US" dirty="0" smtClean="0"/>
              <a:t>, testing one user is </a:t>
            </a:r>
            <a:r>
              <a:rPr lang="en-US" b="1" dirty="0" smtClean="0"/>
              <a:t>100% better</a:t>
            </a:r>
            <a:r>
              <a:rPr lang="en-US" dirty="0" smtClean="0"/>
              <a:t> than testing none</a:t>
            </a:r>
          </a:p>
          <a:p>
            <a:endParaRPr lang="en-US" dirty="0" smtClean="0"/>
          </a:p>
          <a:p>
            <a:r>
              <a:rPr lang="en-US" dirty="0" smtClean="0"/>
              <a:t>This will help you to </a:t>
            </a:r>
            <a:r>
              <a:rPr lang="en-US" b="1" dirty="0" smtClean="0"/>
              <a:t>put elements</a:t>
            </a:r>
            <a:r>
              <a:rPr lang="en-US" dirty="0" smtClean="0"/>
              <a:t> in the place where they </a:t>
            </a:r>
            <a:r>
              <a:rPr lang="en-US" b="1" dirty="0" err="1" smtClean="0"/>
              <a:t>naturaly</a:t>
            </a:r>
            <a:r>
              <a:rPr lang="en-US" b="1" dirty="0" smtClean="0"/>
              <a:t> belong in </a:t>
            </a:r>
            <a:r>
              <a:rPr lang="en-US" b="1" dirty="0" err="1" smtClean="0"/>
              <a:t>Drupal</a:t>
            </a:r>
            <a:endParaRPr lang="en-US" b="1" dirty="0" smtClean="0"/>
          </a:p>
          <a:p>
            <a:r>
              <a:rPr lang="en-US" dirty="0" smtClean="0"/>
              <a:t>which can </a:t>
            </a:r>
            <a:r>
              <a:rPr lang="en-US" b="1" dirty="0" smtClean="0"/>
              <a:t>make </a:t>
            </a:r>
            <a:r>
              <a:rPr lang="en-US" b="1" dirty="0" err="1" smtClean="0"/>
              <a:t>theming</a:t>
            </a:r>
            <a:r>
              <a:rPr lang="en-US" b="1" dirty="0" smtClean="0"/>
              <a:t> easier</a:t>
            </a:r>
            <a:r>
              <a:rPr lang="en-US" dirty="0" smtClean="0"/>
              <a:t> in some cases</a:t>
            </a:r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common issues</a:t>
            </a:r>
            <a:r>
              <a:rPr lang="en-US" dirty="0" smtClean="0"/>
              <a:t> with design </a:t>
            </a:r>
          </a:p>
          <a:p>
            <a:r>
              <a:rPr lang="en-US" dirty="0" smtClean="0"/>
              <a:t>block on homepage &amp; on a subpage has completely different look</a:t>
            </a:r>
          </a:p>
          <a:p>
            <a:r>
              <a:rPr lang="en-US" dirty="0" smtClean="0"/>
              <a:t>block title has a different font or margin/border </a:t>
            </a:r>
          </a:p>
          <a:p>
            <a:endParaRPr lang="en-US" dirty="0" smtClean="0"/>
          </a:p>
          <a:p>
            <a:r>
              <a:rPr lang="en-US" dirty="0" smtClean="0"/>
              <a:t>layout/style - for views, blocks, headlines, font sizes, line heights, borders, margins, comments, images </a:t>
            </a:r>
            <a:r>
              <a:rPr lang="en-US" dirty="0" err="1" smtClean="0"/>
              <a:t>accross</a:t>
            </a:r>
            <a:r>
              <a:rPr lang="en-US" dirty="0" smtClean="0"/>
              <a:t> the whole website. </a:t>
            </a:r>
          </a:p>
          <a:p>
            <a:endParaRPr lang="en-US" dirty="0" smtClean="0"/>
          </a:p>
          <a:p>
            <a:r>
              <a:rPr lang="en-US" dirty="0" smtClean="0"/>
              <a:t>generic - </a:t>
            </a:r>
            <a:r>
              <a:rPr lang="en-US" dirty="0" err="1" smtClean="0"/>
              <a:t>dont</a:t>
            </a:r>
            <a:r>
              <a:rPr lang="en-US" dirty="0" smtClean="0"/>
              <a:t> put </a:t>
            </a:r>
            <a:r>
              <a:rPr lang="en-US" b="1" dirty="0" smtClean="0"/>
              <a:t>same block</a:t>
            </a:r>
            <a:r>
              <a:rPr lang="en-US" dirty="0" smtClean="0"/>
              <a:t> in </a:t>
            </a:r>
            <a:r>
              <a:rPr lang="en-US" b="1" dirty="0" smtClean="0"/>
              <a:t>different sidebars</a:t>
            </a:r>
          </a:p>
          <a:p>
            <a:r>
              <a:rPr lang="en-US" dirty="0" smtClean="0"/>
              <a:t>keep things simple, </a:t>
            </a:r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b="1" dirty="0" err="1" smtClean="0"/>
              <a:t>unnecesary</a:t>
            </a:r>
            <a:r>
              <a:rPr lang="en-US" b="1" dirty="0" smtClean="0"/>
              <a:t> overcomplicate</a:t>
            </a:r>
            <a:r>
              <a:rPr lang="en-US" dirty="0" smtClean="0"/>
              <a:t> the design</a:t>
            </a:r>
          </a:p>
          <a:p>
            <a:endParaRPr lang="en-US" dirty="0" smtClean="0"/>
          </a:p>
          <a:p>
            <a:r>
              <a:rPr lang="en-US" dirty="0" smtClean="0"/>
              <a:t>content navigation - how you get from one page to other</a:t>
            </a:r>
            <a:r>
              <a:rPr lang="en-US" baseline="0" dirty="0" smtClean="0"/>
              <a:t> -</a:t>
            </a:r>
            <a:r>
              <a:rPr lang="en-US" dirty="0" smtClean="0"/>
              <a:t> </a:t>
            </a:r>
            <a:r>
              <a:rPr lang="en-US" b="1" dirty="0" smtClean="0"/>
              <a:t>homepage &gt; listing &gt; detail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dont</a:t>
            </a:r>
            <a:r>
              <a:rPr lang="en-US" dirty="0" smtClean="0"/>
              <a:t> miss </a:t>
            </a:r>
            <a:r>
              <a:rPr lang="en-US" b="1" dirty="0" smtClean="0"/>
              <a:t>read more links, breadcrumbs</a:t>
            </a:r>
          </a:p>
          <a:p>
            <a:endParaRPr lang="en-US" dirty="0" smtClean="0"/>
          </a:p>
          <a:p>
            <a:r>
              <a:rPr lang="en-US" dirty="0" smtClean="0"/>
              <a:t>Grid system in design, use </a:t>
            </a:r>
            <a:r>
              <a:rPr lang="en-US" b="1" dirty="0" smtClean="0"/>
              <a:t>standardized layout</a:t>
            </a:r>
            <a:r>
              <a:rPr lang="en-US" dirty="0" smtClean="0"/>
              <a:t> (I use 960 - 12 columns)</a:t>
            </a:r>
          </a:p>
          <a:p>
            <a:endParaRPr lang="en-US" dirty="0" smtClean="0"/>
          </a:p>
          <a:p>
            <a:r>
              <a:rPr lang="en-US" dirty="0" smtClean="0"/>
              <a:t>image sizes - different thumbnail sizes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layers, give each layer an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identify name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 in order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they appear in design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group layers in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units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go from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to bottom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from body to page to regions to block to content pieces etc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CS5/6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users with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 version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end up with broken PSD file 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nested groups</a:t>
            </a:r>
          </a:p>
          <a:p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layers, give each layer an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identify name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 in order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they appear in design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group layers in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units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go from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to bottom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from body to page to regions to block to content pieces etc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CS5/6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users with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 version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end up with broken PSD file 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nested groups</a:t>
            </a:r>
          </a:p>
          <a:p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slovak</a:t>
            </a:r>
            <a:r>
              <a:rPr lang="en-US" dirty="0" smtClean="0"/>
              <a:t> based </a:t>
            </a:r>
            <a:r>
              <a:rPr lang="en-US" dirty="0" err="1" smtClean="0"/>
              <a:t>Drupal</a:t>
            </a:r>
            <a:r>
              <a:rPr lang="en-US" dirty="0" smtClean="0"/>
              <a:t> consulting company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mog</a:t>
            </a:r>
            <a:r>
              <a:rPr lang="en-US" dirty="0" smtClean="0"/>
              <a:t> We build online communities for non profit organizations &amp; businesses</a:t>
            </a:r>
          </a:p>
          <a:p>
            <a:r>
              <a:rPr lang="en-US" dirty="0" smtClean="0"/>
              <a:t>very passionate about bringing great design to </a:t>
            </a:r>
            <a:r>
              <a:rPr lang="en-US" dirty="0" err="1" smtClean="0"/>
              <a:t>Drupal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 - 25% of total time - but what is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is how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will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 the hrs needed to theme and develop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designs can cost same money but the development can be 2x more expensive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factors that affect the cost of design/theme?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All of the above</a:t>
            </a:r>
          </a:p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style guide: a specific page with all often used HTML &amp;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 and image sizes, typography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update the design manual with changed elements</a:t>
            </a:r>
          </a:p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 it notes with descriptions</a:t>
            </a:r>
          </a:p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only what is necessary</a:t>
            </a:r>
          </a:p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real life content to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that it will fit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you designed it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know which content is required, and which is optional.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will look different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the optional content is not filled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terminology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upfront (labels, buttons, taxonomy terms, content types) </a:t>
            </a:r>
          </a:p>
          <a:p>
            <a:pPr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it changes it creates a lot of overhead</a:t>
            </a:r>
          </a:p>
          <a:p>
            <a:pPr>
              <a:buFontTx/>
              <a:buNone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 the design with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developers, PM &amp; client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rules for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rounds of feedback and changes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finish the project,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don't leave it open ended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our work for </a:t>
            </a:r>
            <a:r>
              <a:rPr lang="en-US" dirty="0" err="1" smtClean="0"/>
              <a:t>Drupal</a:t>
            </a:r>
            <a:r>
              <a:rPr lang="en-US" dirty="0" smtClean="0"/>
              <a:t> community</a:t>
            </a:r>
          </a:p>
          <a:p>
            <a:r>
              <a:rPr lang="en-US" b="1" dirty="0" smtClean="0"/>
              <a:t>branding for </a:t>
            </a:r>
            <a:r>
              <a:rPr lang="en-US" b="1" dirty="0" err="1" smtClean="0"/>
              <a:t>Drupal</a:t>
            </a:r>
            <a:r>
              <a:rPr lang="en-US" b="1" dirty="0" smtClean="0"/>
              <a:t> 7</a:t>
            </a:r>
          </a:p>
          <a:p>
            <a:r>
              <a:rPr lang="en-US" dirty="0" smtClean="0"/>
              <a:t>marketing materials for the </a:t>
            </a:r>
            <a:r>
              <a:rPr lang="en-US" b="1" dirty="0" err="1" smtClean="0"/>
              <a:t>Drupal</a:t>
            </a:r>
            <a:r>
              <a:rPr lang="en-US" b="1" dirty="0" smtClean="0"/>
              <a:t> 7 launch &amp; parties</a:t>
            </a:r>
          </a:p>
          <a:p>
            <a:r>
              <a:rPr lang="en-US" b="1" dirty="0" err="1" smtClean="0"/>
              <a:t>Drupal</a:t>
            </a:r>
            <a:r>
              <a:rPr lang="en-US" b="1" dirty="0" smtClean="0"/>
              <a:t> </a:t>
            </a:r>
            <a:r>
              <a:rPr lang="en-US" b="1" dirty="0" err="1" smtClean="0"/>
              <a:t>infographics</a:t>
            </a:r>
            <a:r>
              <a:rPr lang="en-US" b="1" dirty="0" smtClean="0"/>
              <a:t> </a:t>
            </a:r>
            <a:r>
              <a:rPr lang="en-US" dirty="0" smtClean="0"/>
              <a:t>-take some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Who they are</a:t>
            </a:r>
            <a:endParaRPr lang="sk-SK" dirty="0" smtClean="0"/>
          </a:p>
          <a:p>
            <a:r>
              <a:rPr lang="en-US" dirty="0" smtClean="0"/>
              <a:t>Icebreaker:</a:t>
            </a:r>
            <a:r>
              <a:rPr lang="en-US" baseline="0" dirty="0" smtClean="0"/>
              <a:t> name 1-2-3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around computers since teenager, </a:t>
            </a:r>
          </a:p>
          <a:p>
            <a:r>
              <a:rPr lang="en-US" dirty="0" smtClean="0"/>
              <a:t>playing, hacking BIOS, Windows 95 </a:t>
            </a:r>
          </a:p>
          <a:p>
            <a:r>
              <a:rPr lang="en-US" dirty="0" smtClean="0"/>
              <a:t>guy that fixes computers for everyone</a:t>
            </a:r>
          </a:p>
          <a:p>
            <a:r>
              <a:rPr lang="en-US" dirty="0" smtClean="0"/>
              <a:t>hobby, playing </a:t>
            </a:r>
            <a:r>
              <a:rPr lang="en-US" dirty="0" err="1" smtClean="0"/>
              <a:t>TTycoon</a:t>
            </a:r>
            <a:r>
              <a:rPr lang="en-US" dirty="0" smtClean="0"/>
              <a:t> </a:t>
            </a:r>
            <a:r>
              <a:rPr lang="en-US" dirty="0" err="1" smtClean="0"/>
              <a:t>AoEmpires</a:t>
            </a:r>
            <a:r>
              <a:rPr lang="en-US" dirty="0" smtClean="0"/>
              <a:t> discovered Photoshop - photo manipulations</a:t>
            </a:r>
          </a:p>
          <a:p>
            <a:r>
              <a:rPr lang="en-US" dirty="0" smtClean="0"/>
              <a:t>enjoyed it, not sure if others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ended up designing posters and flyers for events</a:t>
            </a:r>
          </a:p>
          <a:p>
            <a:r>
              <a:rPr lang="en-US" dirty="0" smtClean="0"/>
              <a:t>my first real job printing company - asked to design and build a website for this company</a:t>
            </a:r>
          </a:p>
          <a:p>
            <a:r>
              <a:rPr lang="en-US" dirty="0" smtClean="0"/>
              <a:t>learned some HTML/CSS and put together something in </a:t>
            </a:r>
            <a:r>
              <a:rPr lang="en-US" dirty="0" err="1" smtClean="0"/>
              <a:t>dreamweaver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2004 would like to be doing for living build static websites for friends, local companies</a:t>
            </a:r>
          </a:p>
          <a:p>
            <a:r>
              <a:rPr lang="en-US" dirty="0" smtClean="0"/>
              <a:t>kept asking me for changes - must be way of building websites where they could manage themselves</a:t>
            </a:r>
          </a:p>
          <a:p>
            <a:r>
              <a:rPr lang="en-US" dirty="0" smtClean="0"/>
              <a:t>found out about this CMS thing </a:t>
            </a:r>
          </a:p>
          <a:p>
            <a:r>
              <a:rPr lang="en-US" dirty="0" smtClean="0"/>
              <a:t>trying </a:t>
            </a:r>
            <a:r>
              <a:rPr lang="en-US" dirty="0" err="1" smtClean="0"/>
              <a:t>Joomla</a:t>
            </a:r>
            <a:r>
              <a:rPr lang="en-US" dirty="0" smtClean="0"/>
              <a:t>, </a:t>
            </a:r>
            <a:r>
              <a:rPr lang="en-US" dirty="0" err="1" smtClean="0"/>
              <a:t>Modx</a:t>
            </a:r>
            <a:r>
              <a:rPr lang="en-US" dirty="0" smtClean="0"/>
              <a:t> or Typo 3, great tutorial for </a:t>
            </a:r>
            <a:r>
              <a:rPr lang="en-US" dirty="0" err="1" smtClean="0"/>
              <a:t>Drupal</a:t>
            </a:r>
            <a:r>
              <a:rPr lang="en-US" dirty="0" smtClean="0"/>
              <a:t> - changed my future:)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</a:t>
            </a:r>
            <a:r>
              <a:rPr lang="en-US" dirty="0" err="1" smtClean="0"/>
              <a:t>Drupal</a:t>
            </a:r>
            <a:r>
              <a:rPr lang="en-US" dirty="0" smtClean="0"/>
              <a:t> 4.5 - few years later working with US companies = designer &amp; theme</a:t>
            </a:r>
          </a:p>
          <a:p>
            <a:r>
              <a:rPr lang="en-US" dirty="0" smtClean="0"/>
              <a:t>first real project 3 nearly identical websites</a:t>
            </a:r>
            <a:r>
              <a:rPr lang="en-US" baseline="0" dirty="0" smtClean="0"/>
              <a:t> - </a:t>
            </a:r>
            <a:r>
              <a:rPr lang="en-US" dirty="0" smtClean="0"/>
              <a:t>100 hours, 65, 30 hours</a:t>
            </a:r>
          </a:p>
          <a:p>
            <a:endParaRPr lang="en-US" dirty="0" smtClean="0"/>
          </a:p>
          <a:p>
            <a:r>
              <a:rPr lang="en-US" dirty="0" smtClean="0"/>
              <a:t>great teams, great developers, learned a lot, working</a:t>
            </a:r>
            <a:r>
              <a:rPr lang="en-US" baseline="0" dirty="0" smtClean="0"/>
              <a:t> on </a:t>
            </a:r>
            <a:r>
              <a:rPr lang="en-US" dirty="0" err="1" smtClean="0"/>
              <a:t>larg</a:t>
            </a:r>
            <a:r>
              <a:rPr lang="en-US" dirty="0" smtClean="0"/>
              <a:t> projects, 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Drupalcon</a:t>
            </a:r>
            <a:r>
              <a:rPr lang="en-US" dirty="0" smtClean="0"/>
              <a:t>, got to know the community</a:t>
            </a:r>
          </a:p>
          <a:p>
            <a:r>
              <a:rPr lang="en-US" dirty="0" smtClean="0"/>
              <a:t>DC Washington, DC got together 1st time </a:t>
            </a:r>
            <a:r>
              <a:rPr lang="en-US" dirty="0" err="1" smtClean="0"/>
              <a:t>Drupal</a:t>
            </a:r>
            <a:r>
              <a:rPr lang="en-US" dirty="0" smtClean="0"/>
              <a:t> designers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that time kept hearing 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ugly.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experience I knew that it wasn't true, nothing wrong with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itself,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actually be used for beautiful websites,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my reaction to it usually was: No,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ugly, it is just that these other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lazy!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1ABA-6D0C-40AC-842D-4CCE6B55E9FD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DEC73-EA6F-48B6-A397-980EDCF0791E}" type="datetime1">
              <a:rPr lang="sk-SK" smtClean="0"/>
              <a:t>22.08.2012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3ECDB1-3ED8-4E23-8323-5D90DC86C9B2}" type="datetime1">
              <a:rPr lang="sk-SK" smtClean="0"/>
              <a:t>22.08.2012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8A177C-9E5B-4B21-880C-6127DE671C13}" type="datetime1">
              <a:rPr lang="sk-SK" smtClean="0"/>
              <a:t>22.08.2012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65911-13CB-4B57-B2E3-6273ED498A80}" type="datetime1">
              <a:rPr lang="sk-SK" smtClean="0"/>
              <a:t>22.08.2012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9A382-2067-4A48-909D-C6894C5A1EC3}" type="datetime1">
              <a:rPr lang="sk-SK" smtClean="0"/>
              <a:t>22.08.2012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3C4F3-029F-472A-8994-F52B5A68E96F}" type="datetime1">
              <a:rPr lang="sk-SK" smtClean="0"/>
              <a:t>22.08.2012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C1A55-1BF2-47F5-AE38-6489890EF9C2}" type="datetime1">
              <a:rPr lang="sk-SK" smtClean="0"/>
              <a:t>22.08.2012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35678-224D-4B72-BAD8-9CB5D6EC5B9E}" type="datetime1">
              <a:rPr lang="sk-SK" smtClean="0"/>
              <a:t>22.08.2012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2E3B3-A2DC-4E18-9442-000C6F533F7E}" type="datetime1">
              <a:rPr lang="sk-SK" smtClean="0"/>
              <a:t>22.08.2012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788DB-0EDE-4566-BAA4-CB600AF3A8F5}" type="datetime1">
              <a:rPr lang="sk-SK" smtClean="0"/>
              <a:t>22.08.2012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0A61CD-26F4-4B65-B773-8F7CAFC6F784}" type="datetime1">
              <a:rPr lang="sk-SK" smtClean="0"/>
              <a:t>22.08.2012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71D134-DDA4-4B91-80A6-5BA5F932EE13}" type="datetime1">
              <a:rPr lang="sk-SK" smtClean="0"/>
              <a:t>22.08.2012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08368C-FA10-49A0-A33C-C469925A3605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unich2012.drupal.org/program/sessions/strategy-behind-designing-cm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4343400"/>
            <a:ext cx="9144000" cy="2203263"/>
          </a:xfrm>
          <a:prstGeom prst="rect">
            <a:avLst/>
          </a:prstGeom>
          <a:solidFill>
            <a:srgbClr val="ECE1D6"/>
          </a:solidFill>
          <a:ln>
            <a:solidFill>
              <a:schemeClr val="bg2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990600"/>
          </a:xfrm>
        </p:spPr>
        <p:txBody>
          <a:bodyPr>
            <a:normAutofit/>
          </a:bodyPr>
          <a:lstStyle/>
          <a:p>
            <a:pPr algn="ctr"/>
            <a:r>
              <a:rPr lang="de-DE" sz="1600" b="1" dirty="0" smtClean="0">
                <a:solidFill>
                  <a:srgbClr val="625B53"/>
                </a:solidFill>
                <a:latin typeface="Arial"/>
                <a:cs typeface="Arial"/>
              </a:rPr>
              <a:t>Jozef Toth</a:t>
            </a:r>
          </a:p>
          <a:p>
            <a:pPr algn="ctr"/>
            <a:r>
              <a:rPr lang="de-DE" sz="1600" dirty="0" smtClean="0">
                <a:solidFill>
                  <a:srgbClr val="625B53"/>
                </a:solidFill>
                <a:latin typeface="Arial"/>
                <a:cs typeface="Arial"/>
              </a:rPr>
              <a:t>Mogdesign.eu</a:t>
            </a:r>
            <a:endParaRPr lang="de-DE" sz="1400" dirty="0">
              <a:solidFill>
                <a:srgbClr val="625B53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/>
        </p:nvSpPr>
        <p:spPr>
          <a:xfrm rot="1661225">
            <a:off x="5968458" y="338247"/>
            <a:ext cx="3674915" cy="396081"/>
          </a:xfrm>
          <a:prstGeom prst="rect">
            <a:avLst/>
          </a:prstGeom>
          <a:solidFill>
            <a:srgbClr val="175F9C"/>
          </a:solidFill>
          <a:ln>
            <a:solidFill>
              <a:srgbClr val="215E9B"/>
            </a:solidFill>
          </a:ln>
          <a:effectLst>
            <a:outerShdw blurRad="127000" dist="88900" dir="2700000">
              <a:srgbClr val="000000">
                <a:alpha val="47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 rot="1661225">
            <a:off x="6982178" y="553517"/>
            <a:ext cx="2229799" cy="39910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23</a:t>
            </a:r>
            <a:r>
              <a:rPr kumimoji="0" 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 August </a:t>
            </a:r>
            <a:r>
              <a:rPr kumimoji="0" 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ECE1D6"/>
                </a:solidFill>
                <a:uLnTx/>
                <a:uFillTx/>
                <a:latin typeface="Arial"/>
                <a:ea typeface="+mn-ea"/>
                <a:cs typeface="Arial"/>
              </a:rPr>
              <a:t>2012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ECE1D6"/>
              </a:solidFill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762000" y="4736307"/>
            <a:ext cx="7620000" cy="59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The </a:t>
            </a:r>
            <a:r>
              <a:rPr lang="de-DE" sz="3000" b="1" dirty="0" err="1" smtClean="0">
                <a:solidFill>
                  <a:srgbClr val="104172"/>
                </a:solidFill>
                <a:latin typeface="Arial"/>
                <a:cs typeface="Arial"/>
              </a:rPr>
              <a:t>Strategy</a:t>
            </a:r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 Behind </a:t>
            </a:r>
            <a:r>
              <a:rPr lang="de-DE" sz="3000" b="1" dirty="0" err="1" smtClean="0">
                <a:solidFill>
                  <a:srgbClr val="104172"/>
                </a:solidFill>
                <a:latin typeface="Arial"/>
                <a:cs typeface="Arial"/>
              </a:rPr>
              <a:t>Designing</a:t>
            </a:r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 </a:t>
            </a:r>
            <a:r>
              <a:rPr lang="de-DE" sz="3000" b="1" dirty="0" err="1" smtClean="0">
                <a:solidFill>
                  <a:srgbClr val="104172"/>
                </a:solidFill>
                <a:latin typeface="Arial"/>
                <a:cs typeface="Arial"/>
              </a:rPr>
              <a:t>for</a:t>
            </a:r>
            <a:r>
              <a:rPr lang="de-DE" sz="3000" b="1" dirty="0" smtClean="0">
                <a:solidFill>
                  <a:srgbClr val="104172"/>
                </a:solidFill>
                <a:latin typeface="Arial"/>
                <a:cs typeface="Arial"/>
              </a:rPr>
              <a:t> a CMS</a:t>
            </a: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rgbClr val="1041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  <p:sp>
        <p:nvSpPr>
          <p:cNvPr id="8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Themer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UX designer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Themer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smtClean="0"/>
              <a:t>UX designer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Print design </a:t>
            </a:r>
            <a:r>
              <a:rPr lang="en-US" sz="2800" dirty="0" err="1" smtClean="0"/>
              <a:t>vs</a:t>
            </a:r>
            <a:r>
              <a:rPr lang="en-US" sz="2800" dirty="0" smtClean="0"/>
              <a:t> web 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Successful </a:t>
            </a:r>
            <a:r>
              <a:rPr lang="en-US" sz="2800" dirty="0" smtClean="0"/>
              <a:t>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Design </a:t>
            </a:r>
            <a:r>
              <a:rPr lang="en-US" sz="2800" dirty="0" smtClean="0"/>
              <a:t>for users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Beauty </a:t>
            </a:r>
            <a:r>
              <a:rPr lang="en-US" sz="2800" dirty="0" err="1" smtClean="0"/>
              <a:t>vs</a:t>
            </a:r>
            <a:r>
              <a:rPr lang="en-US" sz="2800" dirty="0" smtClean="0"/>
              <a:t> usability</a:t>
            </a:r>
            <a:endParaRPr lang="en-US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Designer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39129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Differences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Canvas </a:t>
            </a:r>
            <a:r>
              <a:rPr lang="en-US" sz="2400" dirty="0" err="1" smtClean="0"/>
              <a:t>vs</a:t>
            </a:r>
            <a:r>
              <a:rPr lang="en-US" sz="2400" dirty="0" smtClean="0"/>
              <a:t> Screens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72 </a:t>
            </a:r>
            <a:r>
              <a:rPr lang="en-US" sz="2400" dirty="0" smtClean="0"/>
              <a:t>dpi </a:t>
            </a:r>
            <a:r>
              <a:rPr lang="en-US" sz="2400" dirty="0" err="1" smtClean="0"/>
              <a:t>vs</a:t>
            </a:r>
            <a:r>
              <a:rPr lang="en-US" sz="2400" dirty="0" smtClean="0"/>
              <a:t> 300 </a:t>
            </a:r>
            <a:r>
              <a:rPr lang="en-US" sz="2400" dirty="0" smtClean="0"/>
              <a:t>dpi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Font </a:t>
            </a:r>
            <a:r>
              <a:rPr lang="en-US" sz="2400" dirty="0" smtClean="0"/>
              <a:t>size </a:t>
            </a:r>
            <a:r>
              <a:rPr lang="en-US" sz="2400" dirty="0" smtClean="0"/>
              <a:t>– 10 </a:t>
            </a:r>
            <a:r>
              <a:rPr lang="en-US" sz="2400" dirty="0" err="1" smtClean="0"/>
              <a:t>vs</a:t>
            </a:r>
            <a:r>
              <a:rPr lang="en-US" sz="2400" dirty="0" smtClean="0"/>
              <a:t> 14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Colors </a:t>
            </a:r>
            <a:r>
              <a:rPr lang="en-US" sz="2400" dirty="0" smtClean="0"/>
              <a:t>- CMYK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/>
              <a:t>RGB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Image </a:t>
            </a:r>
            <a:r>
              <a:rPr lang="en-US" sz="2400" dirty="0" smtClean="0"/>
              <a:t>compression, </a:t>
            </a:r>
            <a:r>
              <a:rPr lang="en-US" sz="2400" dirty="0" smtClean="0"/>
              <a:t>size, format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Print design </a:t>
            </a:r>
            <a:r>
              <a:rPr lang="en-US" sz="4400" dirty="0" err="1" smtClean="0">
                <a:latin typeface="Klavika Bold" pitchFamily="50" charset="0"/>
              </a:rPr>
              <a:t>vs</a:t>
            </a:r>
            <a:r>
              <a:rPr lang="en-US" sz="4400" dirty="0" smtClean="0">
                <a:latin typeface="Klavika Bold" pitchFamily="50" charset="0"/>
              </a:rPr>
              <a:t> web design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39849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Problematic elements: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Shadows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Gradients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Rounded </a:t>
            </a:r>
            <a:r>
              <a:rPr lang="en-US" sz="2400" dirty="0" smtClean="0"/>
              <a:t>corners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Typography </a:t>
            </a:r>
            <a:endParaRPr lang="en-US" sz="2800" dirty="0" smtClean="0"/>
          </a:p>
          <a:p>
            <a:r>
              <a:rPr lang="en-US" sz="2800" b="1" dirty="0" smtClean="0"/>
              <a:t>Grids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Mark </a:t>
            </a:r>
            <a:r>
              <a:rPr lang="en-US" sz="2400" dirty="0" err="1" smtClean="0"/>
              <a:t>Boulton</a:t>
            </a:r>
            <a:r>
              <a:rPr lang="en-US" sz="2400" dirty="0" smtClean="0"/>
              <a:t> </a:t>
            </a:r>
            <a:r>
              <a:rPr lang="en-US" sz="2400" dirty="0" smtClean="0"/>
              <a:t>- http</a:t>
            </a:r>
            <a:r>
              <a:rPr lang="en-US" sz="2400" dirty="0" smtClean="0"/>
              <a:t>://bit.ly/grids-mb</a:t>
            </a:r>
          </a:p>
          <a:p>
            <a:r>
              <a:rPr lang="en-US" sz="2800" b="1" dirty="0" smtClean="0"/>
              <a:t>Interactivity</a:t>
            </a:r>
            <a:endParaRPr lang="en-US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Print design </a:t>
            </a:r>
            <a:r>
              <a:rPr lang="en-US" sz="4400" dirty="0" err="1" smtClean="0">
                <a:latin typeface="Klavika Bold" pitchFamily="50" charset="0"/>
              </a:rPr>
              <a:t>vs</a:t>
            </a:r>
            <a:r>
              <a:rPr lang="en-US" sz="4400" dirty="0" smtClean="0">
                <a:latin typeface="Klavika Bold" pitchFamily="50" charset="0"/>
              </a:rPr>
              <a:t> web design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96544" cy="39849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Set </a:t>
            </a:r>
            <a:r>
              <a:rPr lang="en-US" sz="2800" b="1" dirty="0" smtClean="0"/>
              <a:t>goals and </a:t>
            </a:r>
            <a:r>
              <a:rPr lang="en-US" sz="2800" b="1" dirty="0" smtClean="0"/>
              <a:t>expectations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think before you design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focus </a:t>
            </a:r>
            <a:r>
              <a:rPr lang="en-US" sz="2400" dirty="0" smtClean="0"/>
              <a:t>on needs, not on the </a:t>
            </a:r>
            <a:r>
              <a:rPr lang="en-US" sz="2400" dirty="0" smtClean="0"/>
              <a:t>picture</a:t>
            </a:r>
          </a:p>
          <a:p>
            <a:r>
              <a:rPr lang="en-US" sz="2800" b="1" dirty="0" smtClean="0"/>
              <a:t>Research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core </a:t>
            </a:r>
            <a:r>
              <a:rPr lang="en-US" sz="2400" dirty="0" smtClean="0"/>
              <a:t>of the business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</a:t>
            </a:r>
            <a:r>
              <a:rPr lang="en-US" sz="2400" dirty="0" smtClean="0"/>
              <a:t>is the purpose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</a:t>
            </a:r>
            <a:r>
              <a:rPr lang="en-US" sz="2400" dirty="0" smtClean="0"/>
              <a:t>is the message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target </a:t>
            </a:r>
            <a:r>
              <a:rPr lang="en-US" sz="2400" dirty="0" smtClean="0"/>
              <a:t>group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conversion/selling point</a:t>
            </a:r>
            <a:endParaRPr lang="en-US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Successful design</a:t>
            </a:r>
            <a:r>
              <a:rPr lang="en-US" sz="4400" dirty="0" smtClean="0">
                <a:latin typeface="Klavika Bold" pitchFamily="50" charset="0"/>
              </a:rPr>
              <a:t>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96544" cy="398492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don't </a:t>
            </a:r>
            <a:r>
              <a:rPr lang="en-US" sz="2400" dirty="0" smtClean="0"/>
              <a:t>like to think, act </a:t>
            </a:r>
            <a:r>
              <a:rPr lang="en-US" sz="2400" dirty="0" smtClean="0"/>
              <a:t>intuitively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are </a:t>
            </a:r>
            <a:r>
              <a:rPr lang="en-US" sz="2400" dirty="0" smtClean="0"/>
              <a:t>impatient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get </a:t>
            </a:r>
            <a:r>
              <a:rPr lang="en-US" sz="2400" dirty="0" smtClean="0"/>
              <a:t>distracted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hate visual </a:t>
            </a:r>
            <a:r>
              <a:rPr lang="en-US" sz="2400" dirty="0" smtClean="0"/>
              <a:t>noise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like conventional </a:t>
            </a:r>
            <a:r>
              <a:rPr lang="en-US" sz="2400" dirty="0" smtClean="0"/>
              <a:t>patterns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Design for users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96544" cy="39849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more effects </a:t>
            </a:r>
            <a:r>
              <a:rPr lang="sk-SK" sz="2800" dirty="0" smtClean="0"/>
              <a:t>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awesomer</a:t>
            </a:r>
            <a:r>
              <a:rPr lang="en-US" sz="2800" b="1" dirty="0" smtClean="0"/>
              <a:t> </a:t>
            </a:r>
            <a:r>
              <a:rPr lang="en-US" sz="2800" b="1" dirty="0" smtClean="0"/>
              <a:t>design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The holy grail of </a:t>
            </a:r>
            <a:r>
              <a:rPr lang="en-US" sz="2800" b="1" dirty="0" smtClean="0"/>
              <a:t>web design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Content is the King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KISS - keep </a:t>
            </a:r>
            <a:r>
              <a:rPr lang="en-US" sz="2400" dirty="0" smtClean="0"/>
              <a:t>it simple stupid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Beauty </a:t>
            </a:r>
            <a:r>
              <a:rPr lang="en-US" sz="4400" dirty="0" err="1" smtClean="0">
                <a:latin typeface="Klavika Bold" pitchFamily="50" charset="0"/>
              </a:rPr>
              <a:t>vs</a:t>
            </a:r>
            <a:r>
              <a:rPr lang="en-US" sz="4400" dirty="0" smtClean="0">
                <a:latin typeface="Klavika Bold" pitchFamily="50" charset="0"/>
              </a:rPr>
              <a:t> </a:t>
            </a:r>
            <a:r>
              <a:rPr lang="en-US" sz="4400" dirty="0" smtClean="0">
                <a:latin typeface="Klavika Bold" pitchFamily="50" charset="0"/>
              </a:rPr>
              <a:t>Usability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Print design </a:t>
            </a:r>
            <a:r>
              <a:rPr lang="en-US" sz="2800" dirty="0" err="1" smtClean="0"/>
              <a:t>vs</a:t>
            </a:r>
            <a:r>
              <a:rPr lang="en-US" sz="2800" dirty="0" smtClean="0"/>
              <a:t> web 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Successful </a:t>
            </a:r>
            <a:r>
              <a:rPr lang="en-US" sz="2800" dirty="0" smtClean="0"/>
              <a:t>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Design </a:t>
            </a:r>
            <a:r>
              <a:rPr lang="en-US" sz="2800" dirty="0" smtClean="0"/>
              <a:t>for users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Beauty </a:t>
            </a:r>
            <a:r>
              <a:rPr lang="en-US" sz="2800" dirty="0" err="1" smtClean="0"/>
              <a:t>vs</a:t>
            </a:r>
            <a:r>
              <a:rPr lang="en-US" sz="2800" dirty="0" smtClean="0"/>
              <a:t> usability</a:t>
            </a:r>
            <a:endParaRPr lang="en-US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Designer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To theme or not to theme?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Consistency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Clean up your PSD</a:t>
            </a:r>
            <a:endParaRPr lang="en-US" sz="3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err="1" smtClean="0">
                <a:latin typeface="Klavika Bold" pitchFamily="50" charset="0"/>
              </a:rPr>
              <a:t>Themer</a:t>
            </a:r>
            <a:r>
              <a:rPr lang="en-US" sz="4400" dirty="0" smtClean="0">
                <a:latin typeface="Klavika Bold" pitchFamily="50" charset="0"/>
              </a:rPr>
              <a:t>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Klavika Bold" pitchFamily="50" charset="0"/>
              </a:rPr>
              <a:t>The strategy behind designing</a:t>
            </a:r>
            <a:r>
              <a:rPr lang="sk-SK" sz="4800" dirty="0" smtClean="0">
                <a:latin typeface="Klavika Bold" pitchFamily="50" charset="0"/>
              </a:rPr>
              <a:t> </a:t>
            </a:r>
            <a:r>
              <a:rPr lang="en-US" sz="4800" dirty="0" smtClean="0">
                <a:latin typeface="Klavika Bold" pitchFamily="50" charset="0"/>
              </a:rPr>
              <a:t>for a CMS</a:t>
            </a:r>
            <a:endParaRPr lang="sk-SK" sz="4800" dirty="0">
              <a:latin typeface="Klavika Bold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Drupalcon</a:t>
            </a:r>
            <a:r>
              <a:rPr lang="sk-SK" dirty="0" smtClean="0"/>
              <a:t> </a:t>
            </a:r>
            <a:r>
              <a:rPr lang="sk-SK" dirty="0" err="1" smtClean="0"/>
              <a:t>Munich</a:t>
            </a:r>
            <a:endParaRPr lang="sk-SK" dirty="0" smtClean="0"/>
          </a:p>
          <a:p>
            <a:r>
              <a:rPr lang="en-US" dirty="0" err="1" smtClean="0"/>
              <a:t>Jozef</a:t>
            </a:r>
            <a:r>
              <a:rPr lang="en-US" dirty="0" smtClean="0"/>
              <a:t> </a:t>
            </a:r>
            <a:r>
              <a:rPr lang="en-US" dirty="0" err="1" smtClean="0"/>
              <a:t>Toth</a:t>
            </a:r>
            <a:r>
              <a:rPr lang="en-US" dirty="0" smtClean="0"/>
              <a:t>, Mogdesign.eu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16" name="Obrázok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6328"/>
            <a:ext cx="2495550" cy="251460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39849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15-25% </a:t>
            </a:r>
            <a:r>
              <a:rPr lang="en-US" sz="2800" dirty="0" err="1" smtClean="0"/>
              <a:t>vs</a:t>
            </a:r>
            <a:r>
              <a:rPr lang="en-US" sz="2800" dirty="0" smtClean="0"/>
              <a:t> 75% of project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Learn about </a:t>
            </a:r>
            <a:r>
              <a:rPr lang="en-US" sz="2800" dirty="0" err="1" smtClean="0"/>
              <a:t>Drupal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Learn about </a:t>
            </a:r>
            <a:r>
              <a:rPr lang="en-US" sz="2800" dirty="0" smtClean="0"/>
              <a:t>the hot new stuff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Talk to developers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Get </a:t>
            </a:r>
            <a:r>
              <a:rPr lang="en-US" sz="2800" dirty="0" smtClean="0"/>
              <a:t>feedback</a:t>
            </a:r>
            <a:endParaRPr lang="en-US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To theme or not to theme?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39849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use same layout/style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design in a generic way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content navigation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grid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image sizes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Consistency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39849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layers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groups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versions</a:t>
            </a:r>
            <a:endParaRPr lang="en-US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Clean up your PSD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10" name="Obrázok 9" descr="p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675" y="1076325"/>
            <a:ext cx="5200650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smtClean="0"/>
              <a:t> Cost effectivenes</a:t>
            </a:r>
          </a:p>
          <a:p>
            <a:pPr>
              <a:buFont typeface="Arial" pitchFamily="34" charset="0"/>
              <a:buChar char="•"/>
            </a:pPr>
            <a:r>
              <a:rPr lang="en-US" sz="3000" smtClean="0"/>
              <a:t> Delivering on time</a:t>
            </a:r>
            <a:endParaRPr lang="en-US" sz="3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smtClean="0">
                <a:latin typeface="Klavika Bold" pitchFamily="50" charset="0"/>
              </a:rPr>
              <a:t>CEO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To theme or not to theme?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Consistency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Clean up your PSD</a:t>
            </a:r>
            <a:endParaRPr lang="en-US" sz="3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err="1" smtClean="0">
                <a:latin typeface="Klavika Bold" pitchFamily="50" charset="0"/>
              </a:rPr>
              <a:t>Themer</a:t>
            </a:r>
            <a:r>
              <a:rPr lang="en-US" sz="4400" dirty="0" smtClean="0">
                <a:latin typeface="Klavika Bold" pitchFamily="50" charset="0"/>
              </a:rPr>
              <a:t>	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40569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all of the above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style guide / design manual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update the design </a:t>
            </a:r>
            <a:r>
              <a:rPr lang="en-US" sz="2800" dirty="0" smtClean="0"/>
              <a:t>manual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post </a:t>
            </a:r>
            <a:r>
              <a:rPr lang="en-US" sz="2800" dirty="0" smtClean="0"/>
              <a:t>it notes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design what is necessary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use real life content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required </a:t>
            </a:r>
            <a:r>
              <a:rPr lang="en-US" sz="2800" dirty="0" err="1" smtClean="0"/>
              <a:t>vs</a:t>
            </a:r>
            <a:r>
              <a:rPr lang="en-US" sz="2800" dirty="0" smtClean="0"/>
              <a:t> optional content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Cost </a:t>
            </a:r>
            <a:r>
              <a:rPr lang="en-US" sz="4400" dirty="0" err="1" smtClean="0">
                <a:latin typeface="Klavika Bold" pitchFamily="50" charset="0"/>
              </a:rPr>
              <a:t>effectivenes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824536" cy="40569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define terminology upfront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QA with client &amp; PM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set rules for feedback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finish the project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Delivery on time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8208912" cy="4056936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err="1" smtClean="0"/>
              <a:t>Drupal</a:t>
            </a:r>
            <a:r>
              <a:rPr lang="en-US" sz="2800" b="1" dirty="0" smtClean="0"/>
              <a:t> </a:t>
            </a:r>
            <a:r>
              <a:rPr lang="en-US" sz="2800" b="1" dirty="0" smtClean="0"/>
              <a:t>elements &amp; style guide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Mogdesign.eu </a:t>
            </a:r>
            <a:r>
              <a:rPr lang="en-US" sz="2800" dirty="0" smtClean="0"/>
              <a:t>- http://bit.ly/OWxjLD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Zivtech</a:t>
            </a:r>
            <a:r>
              <a:rPr lang="en-US" sz="2800" dirty="0" smtClean="0"/>
              <a:t> </a:t>
            </a:r>
            <a:r>
              <a:rPr lang="en-US" sz="2800" dirty="0" smtClean="0"/>
              <a:t>- http://bit.ly/OWxsif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Chapter </a:t>
            </a:r>
            <a:r>
              <a:rPr lang="en-US" sz="2800" dirty="0" smtClean="0"/>
              <a:t>3 - http://</a:t>
            </a:r>
            <a:r>
              <a:rPr lang="en-US" sz="2800" dirty="0" smtClean="0"/>
              <a:t>bit.ly/OWxx5s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Reload.dk </a:t>
            </a:r>
            <a:r>
              <a:rPr lang="en-US" sz="2800" dirty="0" smtClean="0"/>
              <a:t>- http://bit.ly/OWxAhA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Modules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http</a:t>
            </a:r>
            <a:r>
              <a:rPr lang="en-US" sz="2800" dirty="0" smtClean="0"/>
              <a:t>://drupal.org/project/styleguide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http</a:t>
            </a:r>
            <a:r>
              <a:rPr lang="en-US" sz="2800" dirty="0" smtClean="0"/>
              <a:t>://drupal.org/project/styleguide_extras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b="1" dirty="0" smtClean="0"/>
              <a:t>Videos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LA </a:t>
            </a:r>
            <a:r>
              <a:rPr lang="en-US" sz="2800" dirty="0" err="1" smtClean="0"/>
              <a:t>Drupal</a:t>
            </a:r>
            <a:r>
              <a:rPr lang="en-US" sz="2800" dirty="0" smtClean="0"/>
              <a:t> - http://bit.ly/OWxGpB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Resources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4680520" cy="4056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@ </a:t>
            </a:r>
            <a:r>
              <a:rPr lang="en-US" sz="2800" dirty="0" err="1" smtClean="0"/>
              <a:t>jojototh</a:t>
            </a:r>
            <a:endParaRPr lang="en-US" sz="2800" dirty="0" smtClean="0"/>
          </a:p>
          <a:p>
            <a:r>
              <a:rPr lang="en-US" sz="2800" dirty="0" smtClean="0"/>
              <a:t>jozef@mogdesign.eu</a:t>
            </a:r>
          </a:p>
          <a:p>
            <a:endParaRPr lang="en-US" sz="2800" dirty="0" smtClean="0"/>
          </a:p>
          <a:p>
            <a:r>
              <a:rPr lang="sk-SK" sz="2800" dirty="0" smtClean="0">
                <a:hlinkClick r:id="rId2"/>
              </a:rPr>
              <a:t>http://munich2012.drupal.org/program/sessions/strategy-behind-designing-cms</a:t>
            </a:r>
            <a:endParaRPr lang="en-US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Thank you!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si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67"/>
            <a:ext cx="9144000" cy="7112000"/>
          </a:xfrm>
          <a:prstGeom prst="rect">
            <a:avLst/>
          </a:prstGeom>
        </p:spPr>
      </p:pic>
      <p:pic>
        <p:nvPicPr>
          <p:cNvPr id="17" name="Obrázok 16" descr="logo.png"/>
          <p:cNvPicPr>
            <a:picLocks noChangeAspect="1"/>
          </p:cNvPicPr>
          <p:nvPr/>
        </p:nvPicPr>
        <p:blipFill>
          <a:blip r:embed="rId4" cstate="print">
            <a:lum contrast="-100000"/>
          </a:blip>
          <a:stretch>
            <a:fillRect/>
          </a:stretch>
        </p:blipFill>
        <p:spPr>
          <a:xfrm>
            <a:off x="107504" y="-171400"/>
            <a:ext cx="1296144" cy="648072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7919864" y="-273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jojototh</a:t>
            </a:r>
            <a:endParaRPr lang="sk-SK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rupal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166367"/>
            <a:ext cx="1190625" cy="1190625"/>
          </a:xfrm>
          <a:prstGeom prst="rect">
            <a:avLst/>
          </a:prstGeom>
        </p:spPr>
      </p:pic>
      <p:pic>
        <p:nvPicPr>
          <p:cNvPr id="7" name="Obrázok 6" descr="d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737742"/>
            <a:ext cx="2190750" cy="1619250"/>
          </a:xfrm>
          <a:prstGeom prst="rect">
            <a:avLst/>
          </a:prstGeom>
        </p:spPr>
      </p:pic>
      <p:pic>
        <p:nvPicPr>
          <p:cNvPr id="8" name="Obrázok 7" descr="drupa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7264" y="1412776"/>
            <a:ext cx="2921000" cy="2159000"/>
          </a:xfrm>
          <a:prstGeom prst="rect">
            <a:avLst/>
          </a:prstGeom>
        </p:spPr>
      </p:pic>
      <p:pic>
        <p:nvPicPr>
          <p:cNvPr id="9" name="Obrázok 8" descr="drupal7r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055" y="3789040"/>
            <a:ext cx="1190625" cy="1190625"/>
          </a:xfrm>
          <a:prstGeom prst="rect">
            <a:avLst/>
          </a:prstGeom>
        </p:spPr>
      </p:pic>
      <p:pic>
        <p:nvPicPr>
          <p:cNvPr id="10" name="Obrázok 9" descr="drupal-inf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512" y="4980384"/>
            <a:ext cx="6096000" cy="1905000"/>
          </a:xfrm>
          <a:prstGeom prst="rect">
            <a:avLst/>
          </a:prstGeom>
        </p:spPr>
      </p:pic>
      <p:pic>
        <p:nvPicPr>
          <p:cNvPr id="11" name="Obrázok 10" descr="evolution-drupal-develo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1410" y="3356992"/>
            <a:ext cx="2190750" cy="1619250"/>
          </a:xfrm>
          <a:prstGeom prst="rect">
            <a:avLst/>
          </a:prstGeom>
        </p:spPr>
      </p:pic>
      <p:pic>
        <p:nvPicPr>
          <p:cNvPr id="12" name="Obrázok 11" descr="social-tube-infographic_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3356992"/>
            <a:ext cx="5184576" cy="3587432"/>
          </a:xfrm>
          <a:prstGeom prst="rect">
            <a:avLst/>
          </a:prstGeom>
        </p:spPr>
      </p:pic>
      <p:pic>
        <p:nvPicPr>
          <p:cNvPr id="13" name="Obrázok 12" descr="th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61170" y="3356992"/>
            <a:ext cx="2190750" cy="1619250"/>
          </a:xfrm>
          <a:prstGeom prst="rect">
            <a:avLst/>
          </a:prstGeom>
        </p:spPr>
      </p:pic>
      <p:pic>
        <p:nvPicPr>
          <p:cNvPr id="17" name="Obrázok 16" descr="logo.png"/>
          <p:cNvPicPr>
            <a:picLocks noChangeAspect="1"/>
          </p:cNvPicPr>
          <p:nvPr/>
        </p:nvPicPr>
        <p:blipFill>
          <a:blip r:embed="rId11" cstate="print">
            <a:lum contrast="-100000"/>
          </a:blip>
          <a:stretch>
            <a:fillRect/>
          </a:stretch>
        </p:blipFill>
        <p:spPr>
          <a:xfrm>
            <a:off x="107504" y="-171400"/>
            <a:ext cx="1296144" cy="648072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7919864" y="-273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jojototh</a:t>
            </a:r>
            <a:endParaRPr lang="sk-SK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Designers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Themers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Developers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PM/Business guys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are</a:t>
            </a:r>
            <a:r>
              <a:rPr lang="en-US" sz="4400" dirty="0" smtClean="0">
                <a:latin typeface="Klavika Bold" pitchFamily="50" charset="0"/>
              </a:rPr>
              <a:t> you?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9" name="Obrázok 8" descr="profile-yo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Themer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UX designer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Themer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UX designer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Themer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UX designer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448" cy="777240"/>
          </a:xfrm>
        </p:spPr>
        <p:txBody>
          <a:bodyPr/>
          <a:lstStyle/>
          <a:p>
            <a:r>
              <a:rPr lang="en-US" sz="4400" dirty="0" smtClean="0">
                <a:latin typeface="Klavika Bold" pitchFamily="50" charset="0"/>
              </a:rPr>
              <a:t>Who </a:t>
            </a:r>
            <a:r>
              <a:rPr lang="en-US" sz="4800" dirty="0" smtClean="0">
                <a:latin typeface="Klavika Bold" pitchFamily="50" charset="0"/>
              </a:rPr>
              <a:t>am I</a:t>
            </a:r>
            <a:r>
              <a:rPr lang="en-US" sz="4400" dirty="0" smtClean="0">
                <a:latin typeface="Klavika Bold" pitchFamily="50" charset="0"/>
              </a:rPr>
              <a:t>?</a:t>
            </a:r>
            <a:endParaRPr lang="sk-SK" sz="4400" dirty="0">
              <a:latin typeface="Klavika Bold" pitchFamily="50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19864" y="64748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@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jojototh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96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lavika Bold" pitchFamily="50" charset="0"/>
              </a:rPr>
              <a:t>mogdesign.eu</a:t>
            </a:r>
            <a:endParaRPr lang="sk-SK" sz="2000" dirty="0">
              <a:solidFill>
                <a:schemeClr val="accent5">
                  <a:lumMod val="60000"/>
                  <a:lumOff val="40000"/>
                </a:schemeClr>
              </a:solidFill>
              <a:latin typeface="Klavika Bold" pitchFamily="50" charset="0"/>
            </a:endParaRPr>
          </a:p>
        </p:txBody>
      </p:sp>
      <p:pic>
        <p:nvPicPr>
          <p:cNvPr id="7" name="Obrázok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512" y="2067272"/>
            <a:ext cx="3810000" cy="3810000"/>
          </a:xfrm>
          <a:prstGeom prst="rect">
            <a:avLst/>
          </a:prstGeom>
        </p:spPr>
      </p:pic>
      <p:sp>
        <p:nvSpPr>
          <p:cNvPr id="9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964352"/>
            <a:ext cx="5718048" cy="25447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Geek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Designer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Themer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CEO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UX designer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2670</TotalTime>
  <Words>1775</Words>
  <Application>Microsoft Office PowerPoint</Application>
  <PresentationFormat>Prezentácia na obrazovke (4:3)</PresentationFormat>
  <Paragraphs>379</Paragraphs>
  <Slides>29</Slides>
  <Notes>23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Metro</vt:lpstr>
      <vt:lpstr>Snímka 1</vt:lpstr>
      <vt:lpstr>The strategy behind designing for a CMS</vt:lpstr>
      <vt:lpstr>Snímka 3</vt:lpstr>
      <vt:lpstr>Snímka 4</vt:lpstr>
      <vt:lpstr>Who are you?</vt:lpstr>
      <vt:lpstr>Who am I?</vt:lpstr>
      <vt:lpstr>Who am I?</vt:lpstr>
      <vt:lpstr>Who am I?</vt:lpstr>
      <vt:lpstr>Who am I?</vt:lpstr>
      <vt:lpstr>Who am I?</vt:lpstr>
      <vt:lpstr>Who am I?</vt:lpstr>
      <vt:lpstr>Designer </vt:lpstr>
      <vt:lpstr>Print design vs web design</vt:lpstr>
      <vt:lpstr>Print design vs web design</vt:lpstr>
      <vt:lpstr>Successful design </vt:lpstr>
      <vt:lpstr>Design for users</vt:lpstr>
      <vt:lpstr>Beauty vs Usability</vt:lpstr>
      <vt:lpstr>Designer </vt:lpstr>
      <vt:lpstr>Themer </vt:lpstr>
      <vt:lpstr>To theme or not to theme?</vt:lpstr>
      <vt:lpstr>Consistency</vt:lpstr>
      <vt:lpstr>Clean up your PSD</vt:lpstr>
      <vt:lpstr>Snímka 23</vt:lpstr>
      <vt:lpstr>CEO </vt:lpstr>
      <vt:lpstr>Themer </vt:lpstr>
      <vt:lpstr>Cost effectivenes</vt:lpstr>
      <vt:lpstr>Delivery on time</vt:lpstr>
      <vt:lpstr>Resources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Jozef Toth</dc:creator>
  <cp:lastModifiedBy>Jozef Toth</cp:lastModifiedBy>
  <cp:revision>75</cp:revision>
  <dcterms:created xsi:type="dcterms:W3CDTF">2012-08-21T14:48:08Z</dcterms:created>
  <dcterms:modified xsi:type="dcterms:W3CDTF">2012-08-23T11:18:40Z</dcterms:modified>
</cp:coreProperties>
</file>