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79" r:id="rId2"/>
    <p:sldId id="268" r:id="rId3"/>
    <p:sldId id="310" r:id="rId4"/>
    <p:sldId id="311" r:id="rId5"/>
    <p:sldId id="294" r:id="rId6"/>
    <p:sldId id="319" r:id="rId7"/>
    <p:sldId id="303" r:id="rId8"/>
    <p:sldId id="312" r:id="rId9"/>
    <p:sldId id="313" r:id="rId10"/>
    <p:sldId id="314" r:id="rId11"/>
    <p:sldId id="287" r:id="rId12"/>
    <p:sldId id="317" r:id="rId13"/>
    <p:sldId id="320" r:id="rId14"/>
    <p:sldId id="307" r:id="rId15"/>
    <p:sldId id="284" r:id="rId16"/>
    <p:sldId id="273" r:id="rId17"/>
    <p:sldId id="305" r:id="rId18"/>
    <p:sldId id="261" r:id="rId19"/>
    <p:sldId id="292" r:id="rId20"/>
    <p:sldId id="321" r:id="rId21"/>
    <p:sldId id="318" r:id="rId22"/>
    <p:sldId id="291" r:id="rId23"/>
    <p:sldId id="296" r:id="rId24"/>
    <p:sldId id="299" r:id="rId25"/>
    <p:sldId id="322" r:id="rId26"/>
  </p:sldIdLst>
  <p:sldSz cx="9144000" cy="6858000" type="screen4x3"/>
  <p:notesSz cx="6858000" cy="9313863"/>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611" autoAdjust="0"/>
    <p:restoredTop sz="52571" autoAdjust="0"/>
  </p:normalViewPr>
  <p:slideViewPr>
    <p:cSldViewPr>
      <p:cViewPr>
        <p:scale>
          <a:sx n="60" d="100"/>
          <a:sy n="60" d="100"/>
        </p:scale>
        <p:origin x="-3084" y="-78"/>
      </p:cViewPr>
      <p:guideLst>
        <p:guide orient="horz" pos="2160"/>
        <p:guide pos="2880"/>
      </p:guideLst>
    </p:cSldViewPr>
  </p:slideViewPr>
  <p:outlineViewPr>
    <p:cViewPr>
      <p:scale>
        <a:sx n="33" d="100"/>
        <a:sy n="33" d="100"/>
      </p:scale>
      <p:origin x="0" y="507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3822" y="-72"/>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5693"/>
          </a:xfrm>
          <a:prstGeom prst="rect">
            <a:avLst/>
          </a:prstGeom>
        </p:spPr>
        <p:txBody>
          <a:bodyPr vert="horz" lIns="91440" tIns="45720" rIns="91440" bIns="45720" rtlCol="0"/>
          <a:lstStyle>
            <a:lvl1pPr algn="r">
              <a:defRPr sz="1200"/>
            </a:lvl1pPr>
          </a:lstStyle>
          <a:p>
            <a:fld id="{BA402D45-0DD7-4A1D-B671-AC5199E95AEF}" type="datetimeFigureOut">
              <a:rPr lang="en-US" smtClean="0"/>
              <a:t>8/18/2012</a:t>
            </a:fld>
            <a:endParaRPr lang="en-US"/>
          </a:p>
        </p:txBody>
      </p:sp>
      <p:sp>
        <p:nvSpPr>
          <p:cNvPr id="4" name="Footer Placeholder 3"/>
          <p:cNvSpPr>
            <a:spLocks noGrp="1"/>
          </p:cNvSpPr>
          <p:nvPr>
            <p:ph type="ftr" sz="quarter" idx="2"/>
          </p:nvPr>
        </p:nvSpPr>
        <p:spPr>
          <a:xfrm>
            <a:off x="0" y="8846554"/>
            <a:ext cx="2971800" cy="4656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46554"/>
            <a:ext cx="2971800" cy="465693"/>
          </a:xfrm>
          <a:prstGeom prst="rect">
            <a:avLst/>
          </a:prstGeom>
        </p:spPr>
        <p:txBody>
          <a:bodyPr vert="horz" lIns="91440" tIns="45720" rIns="91440" bIns="45720" rtlCol="0" anchor="b"/>
          <a:lstStyle>
            <a:lvl1pPr algn="r">
              <a:defRPr sz="1200"/>
            </a:lvl1pPr>
          </a:lstStyle>
          <a:p>
            <a:fld id="{DD042531-0821-49BC-8D5B-17502FBDD18C}" type="slidenum">
              <a:rPr lang="en-US" smtClean="0"/>
              <a:t>‹#›</a:t>
            </a:fld>
            <a:endParaRPr lang="en-US"/>
          </a:p>
        </p:txBody>
      </p:sp>
    </p:spTree>
    <p:extLst>
      <p:ext uri="{BB962C8B-B14F-4D97-AF65-F5344CB8AC3E}">
        <p14:creationId xmlns:p14="http://schemas.microsoft.com/office/powerpoint/2010/main" val="2919704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4" y="0"/>
            <a:ext cx="2971800" cy="465693"/>
          </a:xfrm>
          <a:prstGeom prst="rect">
            <a:avLst/>
          </a:prstGeom>
        </p:spPr>
        <p:txBody>
          <a:bodyPr vert="horz" lIns="91440" tIns="45720" rIns="91440" bIns="45720" rtlCol="0"/>
          <a:lstStyle>
            <a:lvl1pPr algn="r">
              <a:defRPr sz="1200"/>
            </a:lvl1pPr>
          </a:lstStyle>
          <a:p>
            <a:fld id="{33685BA0-EFB1-475E-995E-B88CD38F0BCC}" type="datetimeFigureOut">
              <a:rPr lang="en-US" smtClean="0"/>
              <a:t>8/18/2012</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4"/>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46554"/>
            <a:ext cx="2971800" cy="465693"/>
          </a:xfrm>
          <a:prstGeom prst="rect">
            <a:avLst/>
          </a:prstGeom>
        </p:spPr>
        <p:txBody>
          <a:bodyPr vert="horz" lIns="91440" tIns="45720" rIns="91440" bIns="45720" rtlCol="0" anchor="b"/>
          <a:lstStyle>
            <a:lvl1pPr algn="r">
              <a:defRPr sz="1200"/>
            </a:lvl1pPr>
          </a:lstStyle>
          <a:p>
            <a:fld id="{E604051A-EF02-4D47-A213-BB6512B4AA9E}" type="slidenum">
              <a:rPr lang="en-US" smtClean="0"/>
              <a:t>‹#›</a:t>
            </a:fld>
            <a:endParaRPr lang="en-US"/>
          </a:p>
        </p:txBody>
      </p:sp>
    </p:spTree>
    <p:extLst>
      <p:ext uri="{BB962C8B-B14F-4D97-AF65-F5344CB8AC3E}">
        <p14:creationId xmlns:p14="http://schemas.microsoft.com/office/powerpoint/2010/main" val="1675895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604051A-EF02-4D47-A213-BB6512B4AA9E}" type="slidenum">
              <a:rPr lang="en-US" smtClean="0"/>
              <a:t>1</a:t>
            </a:fld>
            <a:endParaRPr lang="en-US"/>
          </a:p>
        </p:txBody>
      </p:sp>
    </p:spTree>
    <p:extLst>
      <p:ext uri="{BB962C8B-B14F-4D97-AF65-F5344CB8AC3E}">
        <p14:creationId xmlns:p14="http://schemas.microsoft.com/office/powerpoint/2010/main" val="3523234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graph </a:t>
            </a:r>
            <a:r>
              <a:rPr lang="en-US" dirty="0" smtClean="0"/>
              <a:t>represents the </a:t>
            </a:r>
            <a:r>
              <a:rPr lang="en-US" dirty="0" smtClean="0"/>
              <a:t>last</a:t>
            </a:r>
            <a:r>
              <a:rPr lang="en-US" baseline="0" dirty="0" smtClean="0"/>
              <a:t> 2 years of </a:t>
            </a:r>
            <a:r>
              <a:rPr lang="en-US" dirty="0" smtClean="0"/>
              <a:t>evolution among </a:t>
            </a:r>
            <a:r>
              <a:rPr lang="en-US" dirty="0" smtClean="0"/>
              <a:t>the</a:t>
            </a:r>
            <a:r>
              <a:rPr lang="en-US" baseline="0" dirty="0" smtClean="0"/>
              <a:t> top 1 million sites in the </a:t>
            </a:r>
            <a:r>
              <a:rPr lang="en-US" baseline="0" dirty="0" err="1" smtClean="0"/>
              <a:t>Alexa</a:t>
            </a:r>
            <a:r>
              <a:rPr lang="en-US" baseline="0" dirty="0" smtClean="0"/>
              <a:t> </a:t>
            </a:r>
            <a:r>
              <a:rPr lang="en-US" baseline="0" dirty="0" smtClean="0"/>
              <a:t>Ranking.</a:t>
            </a:r>
            <a:endParaRPr lang="en-US" dirty="0" smtClean="0"/>
          </a:p>
          <a:p>
            <a:r>
              <a:rPr lang="en-US" dirty="0" smtClean="0"/>
              <a:t>As you can see, the</a:t>
            </a:r>
            <a:r>
              <a:rPr lang="en-US" baseline="0" dirty="0" smtClean="0"/>
              <a:t> average JavaScript size nowadays </a:t>
            </a:r>
            <a:r>
              <a:rPr lang="en-US" baseline="0" dirty="0" smtClean="0"/>
              <a:t>has increased to </a:t>
            </a:r>
            <a:r>
              <a:rPr lang="en-US" baseline="0" dirty="0" smtClean="0"/>
              <a:t>215 Kb !</a:t>
            </a:r>
          </a:p>
          <a:p>
            <a:r>
              <a:rPr lang="en-US" baseline="0" dirty="0" smtClean="0"/>
              <a:t>Further proof that we are no longer talking about </a:t>
            </a:r>
            <a:r>
              <a:rPr lang="en-US" baseline="0" dirty="0" smtClean="0"/>
              <a:t>“sugar” </a:t>
            </a:r>
            <a:r>
              <a:rPr lang="en-US" baseline="0" dirty="0" err="1" smtClean="0"/>
              <a:t>Javascript</a:t>
            </a:r>
            <a:r>
              <a:rPr lang="en-US" baseline="0" dirty="0" smtClean="0"/>
              <a:t>. We keep adding more and more logic to our websites.</a:t>
            </a:r>
          </a:p>
          <a:p>
            <a:r>
              <a:rPr lang="en-US" baseline="0" dirty="0" smtClean="0"/>
              <a:t>If we keep doing that, without applying design patterns</a:t>
            </a:r>
            <a:r>
              <a:rPr lang="en-US" baseline="0" dirty="0" smtClean="0"/>
              <a:t>. Do you </a:t>
            </a:r>
            <a:r>
              <a:rPr lang="en-US" baseline="0" dirty="0" smtClean="0"/>
              <a:t>know how </a:t>
            </a:r>
            <a:r>
              <a:rPr lang="en-US" baseline="0" dirty="0" smtClean="0"/>
              <a:t>it’s </a:t>
            </a:r>
            <a:r>
              <a:rPr lang="en-US" baseline="0" dirty="0" smtClean="0"/>
              <a:t>going to end up ?</a:t>
            </a:r>
            <a:endParaRPr lang="en-US" dirty="0"/>
          </a:p>
        </p:txBody>
      </p:sp>
      <p:sp>
        <p:nvSpPr>
          <p:cNvPr id="4" name="Slide Number Placeholder 3"/>
          <p:cNvSpPr>
            <a:spLocks noGrp="1"/>
          </p:cNvSpPr>
          <p:nvPr>
            <p:ph type="sldNum" sz="quarter" idx="10"/>
          </p:nvPr>
        </p:nvSpPr>
        <p:spPr/>
        <p:txBody>
          <a:bodyPr/>
          <a:lstStyle/>
          <a:p>
            <a:fld id="{E604051A-EF02-4D47-A213-BB6512B4AA9E}" type="slidenum">
              <a:rPr lang="en-US" smtClean="0"/>
              <a:t>10</a:t>
            </a:fld>
            <a:endParaRPr lang="en-US"/>
          </a:p>
        </p:txBody>
      </p:sp>
    </p:spTree>
    <p:extLst>
      <p:ext uri="{BB962C8B-B14F-4D97-AF65-F5344CB8AC3E}">
        <p14:creationId xmlns:p14="http://schemas.microsoft.com/office/powerpoint/2010/main" val="3534474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a:t>
            </a:r>
            <a:r>
              <a:rPr lang="en-US" dirty="0" smtClean="0"/>
              <a:t>we are going to take JavaScript seriously.. we</a:t>
            </a:r>
            <a:r>
              <a:rPr lang="en-US" baseline="0" dirty="0" smtClean="0"/>
              <a:t> need to organize this mess and apply some structure</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Some people says “Ah… PHP makes spaghetti code”. They don’t have a clue</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That’s </a:t>
            </a:r>
            <a:r>
              <a:rPr lang="en-US" baseline="0" dirty="0" smtClean="0"/>
              <a:t>*nothing* compared to </a:t>
            </a:r>
            <a:r>
              <a:rPr lang="en-US" baseline="0" dirty="0" smtClean="0"/>
              <a:t>JavaScript: Asynchronous callbacks </a:t>
            </a:r>
            <a:r>
              <a:rPr lang="en-US" baseline="0" dirty="0" smtClean="0"/>
              <a:t>that triggers other callbacks that triggers other callbacks…  the “Callback hell” . You know what </a:t>
            </a:r>
            <a:r>
              <a:rPr lang="en-US" baseline="0" dirty="0" smtClean="0"/>
              <a:t>I’m </a:t>
            </a:r>
            <a:r>
              <a:rPr lang="en-US" baseline="0" dirty="0" smtClean="0"/>
              <a:t>talking about if you have been there.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want the end of </a:t>
            </a:r>
            <a:r>
              <a:rPr lang="en-US" baseline="0" dirty="0" err="1" smtClean="0"/>
              <a:t>Spaguetti</a:t>
            </a:r>
            <a:r>
              <a:rPr lang="en-US" baseline="0" dirty="0" smtClean="0"/>
              <a:t> code  (click)</a:t>
            </a:r>
          </a:p>
        </p:txBody>
      </p:sp>
      <p:sp>
        <p:nvSpPr>
          <p:cNvPr id="4" name="Slide Number Placeholder 3"/>
          <p:cNvSpPr>
            <a:spLocks noGrp="1"/>
          </p:cNvSpPr>
          <p:nvPr>
            <p:ph type="sldNum" sz="quarter" idx="10"/>
          </p:nvPr>
        </p:nvSpPr>
        <p:spPr/>
        <p:txBody>
          <a:bodyPr/>
          <a:lstStyle/>
          <a:p>
            <a:fld id="{E604051A-EF02-4D47-A213-BB6512B4AA9E}" type="slidenum">
              <a:rPr lang="en-US" smtClean="0"/>
              <a:t>11</a:t>
            </a:fld>
            <a:endParaRPr lang="en-US"/>
          </a:p>
        </p:txBody>
      </p:sp>
    </p:spTree>
    <p:extLst>
      <p:ext uri="{BB962C8B-B14F-4D97-AF65-F5344CB8AC3E}">
        <p14:creationId xmlns:p14="http://schemas.microsoft.com/office/powerpoint/2010/main" val="3233294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a:t>
            </a:r>
            <a:r>
              <a:rPr lang="en-US" baseline="0" dirty="0" smtClean="0"/>
              <a:t> Lasagna code.</a:t>
            </a:r>
          </a:p>
          <a:p>
            <a:r>
              <a:rPr lang="en-US" dirty="0" smtClean="0"/>
              <a:t>I really mean it in a positive way.</a:t>
            </a:r>
          </a:p>
          <a:p>
            <a:r>
              <a:rPr lang="en-US" dirty="0" smtClean="0"/>
              <a:t>JavaScript</a:t>
            </a:r>
            <a:r>
              <a:rPr lang="en-US" baseline="0" dirty="0" smtClean="0"/>
              <a:t> in layers, </a:t>
            </a:r>
            <a:r>
              <a:rPr lang="en-US" baseline="0" dirty="0" smtClean="0"/>
              <a:t>modular encapsulated code, </a:t>
            </a:r>
            <a:r>
              <a:rPr lang="en-US" baseline="0" dirty="0" smtClean="0"/>
              <a:t>decoupled </a:t>
            </a:r>
            <a:r>
              <a:rPr lang="en-US" baseline="0" dirty="0" smtClean="0"/>
              <a:t>code easy to test. </a:t>
            </a:r>
            <a:r>
              <a:rPr lang="en-US" baseline="0" dirty="0" smtClean="0"/>
              <a:t>All those best practices that </a:t>
            </a:r>
            <a:r>
              <a:rPr lang="en-US" baseline="0" dirty="0" smtClean="0"/>
              <a:t>YOU </a:t>
            </a:r>
            <a:r>
              <a:rPr lang="en-US" baseline="0" dirty="0" smtClean="0"/>
              <a:t>already </a:t>
            </a:r>
            <a:r>
              <a:rPr lang="en-US" baseline="0" dirty="0" smtClean="0"/>
              <a:t>know, but </a:t>
            </a:r>
            <a:r>
              <a:rPr lang="en-US" baseline="0" dirty="0" smtClean="0"/>
              <a:t>we haven’t </a:t>
            </a:r>
            <a:r>
              <a:rPr lang="en-US" baseline="0" dirty="0" smtClean="0"/>
              <a:t>stopped </a:t>
            </a:r>
            <a:r>
              <a:rPr lang="en-US" baseline="0" dirty="0" smtClean="0"/>
              <a:t>to think about applying </a:t>
            </a:r>
            <a:r>
              <a:rPr lang="en-US" baseline="0" dirty="0" smtClean="0"/>
              <a:t>them </a:t>
            </a:r>
            <a:r>
              <a:rPr lang="en-US" baseline="0" dirty="0" smtClean="0"/>
              <a:t>to JavaScript.</a:t>
            </a:r>
          </a:p>
          <a:p>
            <a:r>
              <a:rPr lang="en-US" baseline="0" dirty="0" smtClean="0"/>
              <a:t>In my point of view, this is the main benefit of using </a:t>
            </a:r>
            <a:r>
              <a:rPr lang="en-US" baseline="0" dirty="0" smtClean="0"/>
              <a:t>Backbone</a:t>
            </a: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604051A-EF02-4D47-A213-BB6512B4AA9E}" type="slidenum">
              <a:rPr lang="en-US" smtClean="0"/>
              <a:t>12</a:t>
            </a:fld>
            <a:endParaRPr lang="en-US"/>
          </a:p>
        </p:txBody>
      </p:sp>
    </p:spTree>
    <p:extLst>
      <p:ext uri="{BB962C8B-B14F-4D97-AF65-F5344CB8AC3E}">
        <p14:creationId xmlns:p14="http://schemas.microsoft.com/office/powerpoint/2010/main" val="3534474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 here is where Backbone enters.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Jeremy </a:t>
            </a:r>
            <a:r>
              <a:rPr lang="en-US" baseline="0" dirty="0" err="1" smtClean="0"/>
              <a:t>Ashkenas</a:t>
            </a:r>
            <a:r>
              <a:rPr lang="en-US" baseline="0" dirty="0" smtClean="0"/>
              <a:t> is the author of Backbone, underscore.js and </a:t>
            </a:r>
            <a:r>
              <a:rPr lang="en-US" baseline="0" dirty="0" err="1" smtClean="0"/>
              <a:t>CoffeScript</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Backbone </a:t>
            </a:r>
            <a:r>
              <a:rPr lang="en-US" baseline="0" dirty="0" smtClean="0"/>
              <a:t>depends on underscore.js </a:t>
            </a:r>
            <a:r>
              <a:rPr lang="en-US" baseline="0" dirty="0" smtClean="0"/>
              <a:t>and </a:t>
            </a:r>
            <a:r>
              <a:rPr lang="en-US" baseline="0" dirty="0" err="1" smtClean="0"/>
              <a:t>jQuery</a:t>
            </a:r>
            <a:r>
              <a:rPr lang="en-US" baseline="0" dirty="0" smtClean="0"/>
              <a:t>. Hey, hey!, </a:t>
            </a:r>
            <a:r>
              <a:rPr lang="en-US" baseline="0" dirty="0" err="1" smtClean="0"/>
              <a:t>jQuery</a:t>
            </a:r>
            <a:r>
              <a:rPr lang="en-US" baseline="0" dirty="0" smtClean="0"/>
              <a:t>, I know </a:t>
            </a:r>
            <a:r>
              <a:rPr lang="en-US" baseline="0" dirty="0" err="1" smtClean="0"/>
              <a:t>jQuery</a:t>
            </a:r>
            <a:r>
              <a:rPr lang="en-US" baseline="0" dirty="0" smtClean="0"/>
              <a:t> and it’s </a:t>
            </a:r>
            <a:r>
              <a:rPr lang="en-US" baseline="0" dirty="0" smtClean="0"/>
              <a:t>part of Drupal core</a:t>
            </a:r>
            <a:r>
              <a:rPr lang="en-US" baseline="0" dirty="0" smtClean="0"/>
              <a:t>.</a:t>
            </a:r>
            <a:br>
              <a:rPr lang="en-US" baseline="0" dirty="0" smtClean="0"/>
            </a:br>
            <a:r>
              <a:rPr lang="en-US" baseline="0" dirty="0" smtClean="0"/>
              <a:t>Why </a:t>
            </a:r>
            <a:r>
              <a:rPr lang="en-US" baseline="0" dirty="0" smtClean="0"/>
              <a:t>use Backbone if we have already </a:t>
            </a:r>
            <a:r>
              <a:rPr lang="en-US" baseline="0" dirty="0" err="1" smtClean="0"/>
              <a:t>jQuery</a:t>
            </a:r>
            <a:r>
              <a:rPr lang="en-US" baseline="0" dirty="0" smtClean="0"/>
              <a:t>? Well, they are not </a:t>
            </a:r>
            <a:r>
              <a:rPr lang="en-US" baseline="0" dirty="0" smtClean="0"/>
              <a:t>the </a:t>
            </a:r>
            <a:r>
              <a:rPr lang="en-US" baseline="0" dirty="0" smtClean="0"/>
              <a:t>same…</a:t>
            </a:r>
            <a:endParaRPr lang="en-US" baseline="0" dirty="0" smtClean="0"/>
          </a:p>
        </p:txBody>
      </p:sp>
      <p:sp>
        <p:nvSpPr>
          <p:cNvPr id="4" name="Slide Number Placeholder 3"/>
          <p:cNvSpPr>
            <a:spLocks noGrp="1"/>
          </p:cNvSpPr>
          <p:nvPr>
            <p:ph type="sldNum" sz="quarter" idx="10"/>
          </p:nvPr>
        </p:nvSpPr>
        <p:spPr/>
        <p:txBody>
          <a:bodyPr/>
          <a:lstStyle/>
          <a:p>
            <a:fld id="{E604051A-EF02-4D47-A213-BB6512B4AA9E}" type="slidenum">
              <a:rPr lang="en-US" smtClean="0"/>
              <a:t>13</a:t>
            </a:fld>
            <a:endParaRPr lang="en-US"/>
          </a:p>
        </p:txBody>
      </p:sp>
    </p:spTree>
    <p:extLst>
      <p:ext uri="{BB962C8B-B14F-4D97-AF65-F5344CB8AC3E}">
        <p14:creationId xmlns:p14="http://schemas.microsoft.com/office/powerpoint/2010/main" val="1149041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Please pay attention</a:t>
            </a:r>
            <a:r>
              <a:rPr lang="en-US" baseline="0" dirty="0" smtClean="0"/>
              <a:t> now, these are important concepts</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When</a:t>
            </a:r>
            <a:r>
              <a:rPr lang="en-US" baseline="0" dirty="0" smtClean="0"/>
              <a:t> </a:t>
            </a:r>
            <a:r>
              <a:rPr lang="en-US" baseline="0" dirty="0" smtClean="0"/>
              <a:t>people talk about “</a:t>
            </a:r>
            <a:r>
              <a:rPr lang="en-US" baseline="0" dirty="0" err="1" smtClean="0"/>
              <a:t>Javascript</a:t>
            </a:r>
            <a:r>
              <a:rPr lang="en-US" baseline="0" dirty="0" smtClean="0"/>
              <a:t>”, in general is a mix of these concepts</a:t>
            </a:r>
            <a:endParaRPr lang="en-US" baseline="0" dirty="0" smtClean="0"/>
          </a:p>
          <a:p>
            <a:endParaRPr lang="en-US" dirty="0" smtClean="0"/>
          </a:p>
          <a:p>
            <a:r>
              <a:rPr lang="en-US" dirty="0" smtClean="0"/>
              <a:t>[Click]</a:t>
            </a:r>
          </a:p>
          <a:p>
            <a:endParaRPr lang="en-US" dirty="0" smtClean="0"/>
          </a:p>
          <a:p>
            <a:r>
              <a:rPr lang="en-US" dirty="0" smtClean="0"/>
              <a:t>So </a:t>
            </a:r>
            <a:r>
              <a:rPr lang="en-US" dirty="0" err="1" smtClean="0"/>
              <a:t>jQuery</a:t>
            </a:r>
            <a:r>
              <a:rPr lang="en-US" dirty="0" smtClean="0"/>
              <a:t> </a:t>
            </a:r>
            <a:r>
              <a:rPr lang="en-US" dirty="0" smtClean="0"/>
              <a:t>covers basically the DOM</a:t>
            </a:r>
            <a:r>
              <a:rPr lang="en-US" baseline="0" dirty="0" smtClean="0"/>
              <a:t> and Ajax. It makes a *great work* abstracting </a:t>
            </a:r>
            <a:r>
              <a:rPr lang="en-US" baseline="0" dirty="0" smtClean="0"/>
              <a:t>the DOM </a:t>
            </a:r>
            <a:r>
              <a:rPr lang="en-US" baseline="0" dirty="0" err="1" smtClean="0"/>
              <a:t>Api</a:t>
            </a:r>
            <a:r>
              <a:rPr lang="en-US" baseline="0" dirty="0" smtClean="0"/>
              <a:t> across </a:t>
            </a:r>
            <a:r>
              <a:rPr lang="en-US" baseline="0" dirty="0" smtClean="0"/>
              <a:t>all browsers and makes </a:t>
            </a:r>
            <a:r>
              <a:rPr lang="en-US" baseline="0" dirty="0" err="1" smtClean="0"/>
              <a:t>ajax</a:t>
            </a:r>
            <a:r>
              <a:rPr lang="en-US" baseline="0" dirty="0" smtClean="0"/>
              <a:t> request </a:t>
            </a:r>
            <a:r>
              <a:rPr lang="en-US" baseline="0" dirty="0" smtClean="0"/>
              <a:t>easy as you know.</a:t>
            </a:r>
            <a:endParaRPr lang="en-US" baseline="0" dirty="0" smtClean="0"/>
          </a:p>
          <a:p>
            <a:endParaRPr lang="en-US" baseline="0" dirty="0" smtClean="0"/>
          </a:p>
          <a:p>
            <a:r>
              <a:rPr lang="en-US" baseline="0" dirty="0" smtClean="0"/>
              <a:t>But here is the secret: The less that you use the DOM, the </a:t>
            </a:r>
            <a:r>
              <a:rPr lang="en-US" baseline="0" dirty="0" smtClean="0"/>
              <a:t>better. </a:t>
            </a:r>
            <a:r>
              <a:rPr lang="en-US" baseline="0" dirty="0" smtClean="0"/>
              <a:t>DOM is the big bottleneck nowadays in the frontend</a:t>
            </a:r>
            <a:r>
              <a:rPr lang="en-US" baseline="0" dirty="0" smtClean="0"/>
              <a:t>.</a:t>
            </a:r>
          </a:p>
          <a:p>
            <a:r>
              <a:rPr lang="en-US" baseline="0" dirty="0" smtClean="0"/>
              <a:t>Most of the improvements in JavaScript speed in modern browsers during last years is about </a:t>
            </a:r>
            <a:r>
              <a:rPr lang="en-US" baseline="0" dirty="0" err="1" smtClean="0"/>
              <a:t>EcmaScript</a:t>
            </a:r>
            <a:r>
              <a:rPr lang="en-US" baseline="0" dirty="0" smtClean="0"/>
              <a:t> Interpreters, Nowadays there are really fast.</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Backbone is a library that decouples your pure data from the </a:t>
            </a:r>
            <a:r>
              <a:rPr lang="en-US" baseline="0" dirty="0" smtClean="0"/>
              <a:t>DOM and </a:t>
            </a:r>
            <a:r>
              <a:rPr lang="en-US" baseline="0" dirty="0" smtClean="0"/>
              <a:t>Backbone helps you to keep </a:t>
            </a:r>
            <a:r>
              <a:rPr lang="en-US" baseline="0" dirty="0" smtClean="0"/>
              <a:t>things </a:t>
            </a:r>
            <a:r>
              <a:rPr lang="en-US" baseline="0" dirty="0" smtClean="0"/>
              <a:t>in the “Fast” side, touching as little as possible the DOM</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will make your app faster and your code cleaner.</a:t>
            </a:r>
            <a:endParaRPr lang="en-US" dirty="0"/>
          </a:p>
        </p:txBody>
      </p:sp>
      <p:sp>
        <p:nvSpPr>
          <p:cNvPr id="4" name="Slide Number Placeholder 3"/>
          <p:cNvSpPr>
            <a:spLocks noGrp="1"/>
          </p:cNvSpPr>
          <p:nvPr>
            <p:ph type="sldNum" sz="quarter" idx="10"/>
          </p:nvPr>
        </p:nvSpPr>
        <p:spPr/>
        <p:txBody>
          <a:bodyPr/>
          <a:lstStyle/>
          <a:p>
            <a:fld id="{E604051A-EF02-4D47-A213-BB6512B4AA9E}" type="slidenum">
              <a:rPr lang="en-US" smtClean="0"/>
              <a:t>14</a:t>
            </a:fld>
            <a:endParaRPr lang="en-US"/>
          </a:p>
        </p:txBody>
      </p:sp>
    </p:spTree>
    <p:extLst>
      <p:ext uri="{BB962C8B-B14F-4D97-AF65-F5344CB8AC3E}">
        <p14:creationId xmlns:p14="http://schemas.microsoft.com/office/powerpoint/2010/main" val="1442692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Model in Backbone is </a:t>
            </a:r>
            <a:r>
              <a:rPr lang="en-US" dirty="0" smtClean="0"/>
              <a:t>just a JavaScript Object with some extra </a:t>
            </a:r>
            <a:r>
              <a:rPr lang="en-US" dirty="0" smtClean="0"/>
              <a:t>methods to</a:t>
            </a:r>
            <a:r>
              <a:rPr lang="en-US" baseline="0" dirty="0" smtClean="0"/>
              <a:t> </a:t>
            </a:r>
            <a:r>
              <a:rPr lang="en-US" baseline="0" dirty="0" smtClean="0"/>
              <a:t>basically fetch and save data to the </a:t>
            </a:r>
            <a:r>
              <a:rPr lang="en-US" baseline="0" dirty="0" smtClean="0"/>
              <a:t>server</a:t>
            </a:r>
          </a:p>
          <a:p>
            <a:endParaRPr lang="en-US" baseline="0" dirty="0" smtClean="0"/>
          </a:p>
          <a:p>
            <a:r>
              <a:rPr lang="en-US" baseline="0" dirty="0" smtClean="0"/>
              <a:t>Imagine you ask from the server new data and when it has received, the Model trigger events ‘hey, everyone!, I’ve changed’</a:t>
            </a:r>
          </a:p>
          <a:p>
            <a:r>
              <a:rPr lang="en-US" baseline="0" dirty="0" smtClean="0">
                <a:solidFill>
                  <a:schemeClr val="bg1"/>
                </a:solidFill>
              </a:rPr>
              <a:t>The view, that is listening to that events</a:t>
            </a:r>
            <a:r>
              <a:rPr lang="en-US" baseline="0" dirty="0" smtClean="0">
                <a:solidFill>
                  <a:schemeClr val="bg1"/>
                </a:solidFill>
              </a:rPr>
              <a:t>, takes care of updating </a:t>
            </a:r>
            <a:r>
              <a:rPr lang="en-US" baseline="0" dirty="0" smtClean="0">
                <a:solidFill>
                  <a:schemeClr val="bg1"/>
                </a:solidFill>
              </a:rPr>
              <a:t>the </a:t>
            </a:r>
            <a:r>
              <a:rPr lang="en-US" baseline="0" dirty="0" smtClean="0">
                <a:solidFill>
                  <a:schemeClr val="bg1"/>
                </a:solidFill>
              </a:rPr>
              <a:t>HTML: </a:t>
            </a:r>
            <a:r>
              <a:rPr lang="en-US" baseline="0" dirty="0" smtClean="0">
                <a:solidFill>
                  <a:schemeClr val="bg1"/>
                </a:solidFill>
              </a:rPr>
              <a:t>You don’t touch directly the DOM</a:t>
            </a:r>
          </a:p>
          <a:p>
            <a:pPr marL="0" indent="0">
              <a:buNone/>
            </a:pPr>
            <a:endParaRPr lang="en-US" sz="1200" dirty="0" smtClean="0">
              <a:solidFill>
                <a:schemeClr val="bg1"/>
              </a:solidFill>
            </a:endParaRPr>
          </a:p>
          <a:p>
            <a:pPr marL="0" indent="0">
              <a:buNone/>
            </a:pPr>
            <a:r>
              <a:rPr lang="en-US" sz="1200" dirty="0" smtClean="0">
                <a:solidFill>
                  <a:schemeClr val="bg1"/>
                </a:solidFill>
              </a:rPr>
              <a:t>Backbone </a:t>
            </a:r>
            <a:r>
              <a:rPr lang="en-US" sz="1200" dirty="0" smtClean="0">
                <a:solidFill>
                  <a:schemeClr val="bg1"/>
                </a:solidFill>
              </a:rPr>
              <a:t>aims for a total separation of data and UI, not like other </a:t>
            </a:r>
            <a:r>
              <a:rPr lang="en-US" sz="1200" dirty="0" err="1" smtClean="0">
                <a:solidFill>
                  <a:schemeClr val="bg1"/>
                </a:solidFill>
              </a:rPr>
              <a:t>Javascript</a:t>
            </a:r>
            <a:r>
              <a:rPr lang="en-US" sz="1200" dirty="0" smtClean="0">
                <a:solidFill>
                  <a:schemeClr val="bg1"/>
                </a:solidFill>
              </a:rPr>
              <a:t> </a:t>
            </a:r>
            <a:r>
              <a:rPr lang="en-US" sz="1200" dirty="0" smtClean="0">
                <a:solidFill>
                  <a:schemeClr val="bg1"/>
                </a:solidFill>
              </a:rPr>
              <a:t>MVC frameworks.</a:t>
            </a:r>
            <a:endParaRPr lang="en-US" dirty="0" smtClean="0">
              <a:solidFill>
                <a:schemeClr val="bg1"/>
              </a:solidFill>
            </a:endParaRPr>
          </a:p>
          <a:p>
            <a:endParaRPr lang="en-US" dirty="0" smtClean="0">
              <a:solidFill>
                <a:schemeClr val="bg1"/>
              </a:solidFill>
            </a:endParaRPr>
          </a:p>
          <a:p>
            <a:r>
              <a:rPr lang="en-US" dirty="0" smtClean="0">
                <a:solidFill>
                  <a:schemeClr val="bg1"/>
                </a:solidFill>
              </a:rPr>
              <a:t>If there is something that you</a:t>
            </a:r>
            <a:r>
              <a:rPr lang="en-US" baseline="0" dirty="0" smtClean="0">
                <a:solidFill>
                  <a:schemeClr val="bg1"/>
                </a:solidFill>
              </a:rPr>
              <a:t> should remember of this session </a:t>
            </a:r>
            <a:r>
              <a:rPr lang="en-US" baseline="0" dirty="0" smtClean="0">
                <a:solidFill>
                  <a:schemeClr val="bg1"/>
                </a:solidFill>
              </a:rPr>
              <a:t>is this:</a:t>
            </a:r>
            <a:endParaRPr lang="en-US" baseline="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The </a:t>
            </a:r>
            <a:r>
              <a:rPr lang="en-US" dirty="0" smtClean="0">
                <a:solidFill>
                  <a:schemeClr val="bg1"/>
                </a:solidFill>
              </a:rPr>
              <a:t>update of DOM,</a:t>
            </a:r>
            <a:r>
              <a:rPr lang="en-US" baseline="0" dirty="0" smtClean="0">
                <a:solidFill>
                  <a:schemeClr val="bg1"/>
                </a:solidFill>
              </a:rPr>
              <a:t> it’s a </a:t>
            </a:r>
            <a:r>
              <a:rPr lang="en-US" baseline="0" dirty="0" smtClean="0">
                <a:solidFill>
                  <a:schemeClr val="bg1"/>
                </a:solidFill>
              </a:rPr>
              <a:t>*consequence* </a:t>
            </a:r>
            <a:r>
              <a:rPr lang="en-US" baseline="0" dirty="0" smtClean="0">
                <a:solidFill>
                  <a:schemeClr val="bg1"/>
                </a:solidFill>
              </a:rPr>
              <a:t>of a change in </a:t>
            </a:r>
            <a:r>
              <a:rPr lang="en-US" baseline="0" dirty="0" smtClean="0">
                <a:solidFill>
                  <a:schemeClr val="bg1"/>
                </a:solidFill>
              </a:rPr>
              <a:t>a </a:t>
            </a:r>
            <a:r>
              <a:rPr lang="en-US" baseline="0" dirty="0" smtClean="0">
                <a:solidFill>
                  <a:schemeClr val="bg1"/>
                </a:solidFill>
              </a:rPr>
              <a:t>model. You should never need to manipulate directly the DOM </a:t>
            </a:r>
            <a:r>
              <a:rPr lang="en-US" baseline="0" dirty="0" smtClean="0">
                <a:solidFill>
                  <a:schemeClr val="bg1"/>
                </a:solidFill>
              </a:rPr>
              <a:t>yourself</a:t>
            </a:r>
            <a:endParaRPr lang="en-US" baseline="0" dirty="0" smtClean="0">
              <a:solidFill>
                <a:schemeClr val="bg1"/>
              </a:solidFill>
            </a:endParaRPr>
          </a:p>
          <a:p>
            <a:endParaRPr lang="en-US" baseline="0" dirty="0" smtClean="0">
              <a:solidFill>
                <a:schemeClr val="bg1"/>
              </a:solidFill>
            </a:endParaRPr>
          </a:p>
        </p:txBody>
      </p:sp>
      <p:sp>
        <p:nvSpPr>
          <p:cNvPr id="4" name="Slide Number Placeholder 3"/>
          <p:cNvSpPr>
            <a:spLocks noGrp="1"/>
          </p:cNvSpPr>
          <p:nvPr>
            <p:ph type="sldNum" sz="quarter" idx="10"/>
          </p:nvPr>
        </p:nvSpPr>
        <p:spPr/>
        <p:txBody>
          <a:bodyPr/>
          <a:lstStyle/>
          <a:p>
            <a:fld id="{E604051A-EF02-4D47-A213-BB6512B4AA9E}" type="slidenum">
              <a:rPr lang="en-US" smtClean="0"/>
              <a:t>15</a:t>
            </a:fld>
            <a:endParaRPr lang="en-US"/>
          </a:p>
        </p:txBody>
      </p:sp>
    </p:spTree>
    <p:extLst>
      <p:ext uri="{BB962C8B-B14F-4D97-AF65-F5344CB8AC3E}">
        <p14:creationId xmlns:p14="http://schemas.microsoft.com/office/powerpoint/2010/main" val="2475170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Jeremy released Backbone about</a:t>
            </a:r>
            <a:r>
              <a:rPr lang="en-US" baseline="0" dirty="0" smtClean="0"/>
              <a:t> two years ago</a:t>
            </a:r>
          </a:p>
          <a:p>
            <a:r>
              <a:rPr lang="en-US" baseline="0" dirty="0" smtClean="0"/>
              <a:t>[Click]</a:t>
            </a:r>
          </a:p>
          <a:p>
            <a:r>
              <a:rPr lang="en-US" baseline="0" dirty="0" smtClean="0"/>
              <a:t>Since then many other similar frameworks have pop out adopting ideas from Backbone</a:t>
            </a:r>
            <a:endParaRPr lang="en-US" dirty="0" smtClean="0"/>
          </a:p>
          <a:p>
            <a:r>
              <a:rPr lang="en-US" dirty="0" smtClean="0"/>
              <a:t>I </a:t>
            </a:r>
            <a:r>
              <a:rPr lang="en-US" dirty="0" smtClean="0"/>
              <a:t>know that</a:t>
            </a:r>
            <a:r>
              <a:rPr lang="en-US" baseline="0" dirty="0" smtClean="0"/>
              <a:t> is difficult to choose between JavaScript </a:t>
            </a:r>
            <a:r>
              <a:rPr lang="en-US" baseline="0" dirty="0" smtClean="0"/>
              <a:t>frameworks, but I would share with you my opinion…</a:t>
            </a:r>
          </a:p>
          <a:p>
            <a:endParaRPr lang="en-US" dirty="0"/>
          </a:p>
        </p:txBody>
      </p:sp>
      <p:sp>
        <p:nvSpPr>
          <p:cNvPr id="4" name="Slide Number Placeholder 3"/>
          <p:cNvSpPr>
            <a:spLocks noGrp="1"/>
          </p:cNvSpPr>
          <p:nvPr>
            <p:ph type="sldNum" sz="quarter" idx="10"/>
          </p:nvPr>
        </p:nvSpPr>
        <p:spPr/>
        <p:txBody>
          <a:bodyPr/>
          <a:lstStyle/>
          <a:p>
            <a:fld id="{E604051A-EF02-4D47-A213-BB6512B4AA9E}" type="slidenum">
              <a:rPr lang="en-US" smtClean="0"/>
              <a:t>16</a:t>
            </a:fld>
            <a:endParaRPr lang="en-US"/>
          </a:p>
        </p:txBody>
      </p:sp>
    </p:spTree>
    <p:extLst>
      <p:ext uri="{BB962C8B-B14F-4D97-AF65-F5344CB8AC3E}">
        <p14:creationId xmlns:p14="http://schemas.microsoft.com/office/powerpoint/2010/main" val="1869512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604051A-EF02-4D47-A213-BB6512B4AA9E}" type="slidenum">
              <a:rPr lang="en-US" smtClean="0"/>
              <a:t>17</a:t>
            </a:fld>
            <a:endParaRPr lang="en-US"/>
          </a:p>
        </p:txBody>
      </p:sp>
    </p:spTree>
    <p:extLst>
      <p:ext uri="{BB962C8B-B14F-4D97-AF65-F5344CB8AC3E}">
        <p14:creationId xmlns:p14="http://schemas.microsoft.com/office/powerpoint/2010/main" val="1869512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Backbone </a:t>
            </a:r>
            <a:r>
              <a:rPr lang="en-US" dirty="0" smtClean="0"/>
              <a:t>was the first. </a:t>
            </a:r>
            <a:r>
              <a:rPr lang="en-US" dirty="0" smtClean="0"/>
              <a:t>It is today more popular than any other MVC </a:t>
            </a:r>
            <a:r>
              <a:rPr lang="en-US" baseline="0" dirty="0" smtClean="0"/>
              <a:t>framework</a:t>
            </a:r>
            <a:r>
              <a:rPr lang="en-US" dirty="0" smtClean="0"/>
              <a:t>. What does it mean</a:t>
            </a:r>
            <a:r>
              <a:rPr lang="en-US" dirty="0" smtClean="0"/>
              <a:t>?</a:t>
            </a:r>
          </a:p>
          <a:p>
            <a:pPr marL="171450" indent="-171450">
              <a:buFont typeface="Arial" charset="0"/>
              <a:buChar char="•"/>
            </a:pPr>
            <a:r>
              <a:rPr lang="en-US" dirty="0" smtClean="0"/>
              <a:t>More </a:t>
            </a:r>
            <a:r>
              <a:rPr lang="en-US" dirty="0" smtClean="0"/>
              <a:t>tutorials,</a:t>
            </a:r>
            <a:r>
              <a:rPr lang="en-US" baseline="0" dirty="0" smtClean="0"/>
              <a:t> </a:t>
            </a:r>
            <a:r>
              <a:rPr lang="en-US" baseline="0" dirty="0" smtClean="0"/>
              <a:t>more blog posts, more stack-overflow </a:t>
            </a:r>
            <a:r>
              <a:rPr lang="en-US" baseline="0" dirty="0" smtClean="0"/>
              <a:t>questions </a:t>
            </a:r>
            <a:endParaRPr lang="en-US" baseline="0" dirty="0" smtClean="0"/>
          </a:p>
          <a:p>
            <a:pPr marL="171450" indent="-171450">
              <a:buFont typeface="Arial" charset="0"/>
              <a:buChar char="•"/>
            </a:pPr>
            <a:r>
              <a:rPr lang="en-US" baseline="0" dirty="0" smtClean="0"/>
              <a:t>It’s small and flexible, </a:t>
            </a:r>
            <a:r>
              <a:rPr lang="en-US" dirty="0" smtClean="0"/>
              <a:t>only </a:t>
            </a:r>
            <a:r>
              <a:rPr lang="en-US" dirty="0" smtClean="0"/>
              <a:t>800 </a:t>
            </a:r>
            <a:r>
              <a:rPr lang="en-US" dirty="0" smtClean="0"/>
              <a:t>LOC</a:t>
            </a:r>
            <a:endParaRPr lang="en-US" dirty="0" smtClean="0"/>
          </a:p>
          <a:p>
            <a:endParaRPr lang="en-US" dirty="0" smtClean="0"/>
          </a:p>
          <a:p>
            <a:pPr lvl="0" fontAlgn="auto">
              <a:spcAft>
                <a:spcPts val="0"/>
              </a:spcAft>
              <a:buFont typeface="Arial" pitchFamily="34" charset="0"/>
              <a:buNone/>
              <a:defRPr/>
            </a:pPr>
            <a:r>
              <a:rPr lang="en-US" dirty="0" smtClean="0">
                <a:solidFill>
                  <a:schemeClr val="bg1"/>
                </a:solidFill>
              </a:rPr>
              <a:t>The other </a:t>
            </a:r>
            <a:r>
              <a:rPr lang="en-US" dirty="0" smtClean="0">
                <a:solidFill>
                  <a:schemeClr val="bg1"/>
                </a:solidFill>
              </a:rPr>
              <a:t>frameworks are good too, I </a:t>
            </a:r>
            <a:r>
              <a:rPr lang="en-US" dirty="0" smtClean="0">
                <a:solidFill>
                  <a:schemeClr val="bg1"/>
                </a:solidFill>
              </a:rPr>
              <a:t>encourage</a:t>
            </a:r>
            <a:r>
              <a:rPr lang="en-US" baseline="0" dirty="0" smtClean="0">
                <a:solidFill>
                  <a:schemeClr val="bg1"/>
                </a:solidFill>
              </a:rPr>
              <a:t> </a:t>
            </a:r>
            <a:r>
              <a:rPr lang="en-US" baseline="0" dirty="0" smtClean="0">
                <a:solidFill>
                  <a:schemeClr val="bg1"/>
                </a:solidFill>
              </a:rPr>
              <a:t>you to review them and compare the small differences between them.</a:t>
            </a:r>
          </a:p>
          <a:p>
            <a:pPr lvl="0" fontAlgn="auto">
              <a:spcAft>
                <a:spcPts val="0"/>
              </a:spcAft>
              <a:buFont typeface="Arial" pitchFamily="34" charset="0"/>
              <a:buNone/>
              <a:defRPr/>
            </a:pPr>
            <a:r>
              <a:rPr lang="en-US" dirty="0" smtClean="0"/>
              <a:t>The problem</a:t>
            </a:r>
            <a:r>
              <a:rPr lang="en-US" baseline="0" dirty="0" smtClean="0"/>
              <a:t> here is that applying design patterns to JavaScript apps is something relatively new, so you need all the support that you can at the beginning to start to figure out how it works.</a:t>
            </a:r>
          </a:p>
          <a:p>
            <a:pPr lvl="0"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dirty="0" smtClean="0">
                <a:solidFill>
                  <a:schemeClr val="bg1"/>
                </a:solidFill>
              </a:rPr>
              <a:t>Why </a:t>
            </a:r>
            <a:r>
              <a:rPr lang="en-US" dirty="0" smtClean="0">
                <a:solidFill>
                  <a:schemeClr val="bg1"/>
                </a:solidFill>
              </a:rPr>
              <a:t>Backbon</a:t>
            </a:r>
            <a:r>
              <a:rPr lang="en-US" baseline="0" dirty="0" smtClean="0">
                <a:solidFill>
                  <a:schemeClr val="bg1"/>
                </a:solidFill>
              </a:rPr>
              <a:t>e will continue leading for more years ? Because its philosophy (click)</a:t>
            </a:r>
            <a:endParaRPr lang="en-US" dirty="0" smtClean="0">
              <a:solidFill>
                <a:schemeClr val="bg1"/>
              </a:solidFill>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604051A-EF02-4D47-A213-BB6512B4AA9E}" type="slidenum">
              <a:rPr lang="en-US" smtClean="0"/>
              <a:t>18</a:t>
            </a:fld>
            <a:endParaRPr lang="en-US"/>
          </a:p>
        </p:txBody>
      </p:sp>
    </p:spTree>
    <p:extLst>
      <p:ext uri="{BB962C8B-B14F-4D97-AF65-F5344CB8AC3E}">
        <p14:creationId xmlns:p14="http://schemas.microsoft.com/office/powerpoint/2010/main" val="2465764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Backbone Philosophy: </a:t>
            </a:r>
          </a:p>
          <a:p>
            <a:pPr marL="1714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solidFill>
                  <a:schemeClr val="bg1"/>
                </a:solidFill>
              </a:rPr>
              <a:t>Focus </a:t>
            </a:r>
            <a:r>
              <a:rPr lang="en-US" dirty="0" smtClean="0">
                <a:solidFill>
                  <a:schemeClr val="bg1"/>
                </a:solidFill>
              </a:rPr>
              <a:t>on </a:t>
            </a:r>
            <a:r>
              <a:rPr lang="en-US" dirty="0" smtClean="0">
                <a:solidFill>
                  <a:schemeClr val="bg1"/>
                </a:solidFill>
              </a:rPr>
              <a:t>being</a:t>
            </a:r>
            <a:r>
              <a:rPr lang="en-US" baseline="0" dirty="0" smtClean="0">
                <a:solidFill>
                  <a:schemeClr val="bg1"/>
                </a:solidFill>
              </a:rPr>
              <a:t> </a:t>
            </a:r>
            <a:r>
              <a:rPr lang="en-US" dirty="0" smtClean="0">
                <a:solidFill>
                  <a:schemeClr val="bg1"/>
                </a:solidFill>
              </a:rPr>
              <a:t>small and doing 1 thing really well.</a:t>
            </a:r>
          </a:p>
          <a:p>
            <a:pPr marL="1714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solidFill>
                  <a:schemeClr val="bg1"/>
                </a:solidFill>
              </a:rPr>
              <a:t>When it’s small</a:t>
            </a:r>
            <a:r>
              <a:rPr lang="en-US" baseline="0" dirty="0" smtClean="0">
                <a:solidFill>
                  <a:schemeClr val="bg1"/>
                </a:solidFill>
              </a:rPr>
              <a:t> it’s easy to </a:t>
            </a:r>
            <a:r>
              <a:rPr lang="en-US" baseline="0" dirty="0" smtClean="0"/>
              <a:t>adapt </a:t>
            </a:r>
            <a:r>
              <a:rPr lang="en-US" baseline="0" dirty="0" smtClean="0"/>
              <a:t>it to </a:t>
            </a:r>
            <a:r>
              <a:rPr lang="en-US" baseline="0" dirty="0" smtClean="0"/>
              <a:t>your needs, it’s server Agnostic, so it’s easy to adapt it to the </a:t>
            </a:r>
            <a:r>
              <a:rPr lang="en-US" baseline="0" dirty="0" smtClean="0"/>
              <a:t>LAMP Drupal </a:t>
            </a:r>
            <a:r>
              <a:rPr lang="en-US" baseline="0" dirty="0" smtClean="0"/>
              <a:t>stack</a:t>
            </a:r>
            <a:endParaRPr lang="en-US" baseline="0" dirty="0" smtClean="0"/>
          </a:p>
          <a:p>
            <a:endParaRPr lang="en-US" baseline="0" dirty="0" smtClean="0"/>
          </a:p>
          <a:p>
            <a:r>
              <a:rPr lang="en-US" baseline="0" dirty="0" smtClean="0"/>
              <a:t>The </a:t>
            </a:r>
            <a:r>
              <a:rPr lang="en-US" baseline="0" dirty="0" smtClean="0"/>
              <a:t>author, Jeremy is very concerned of not bloating the </a:t>
            </a:r>
            <a:r>
              <a:rPr lang="en-US" baseline="0" dirty="0" smtClean="0"/>
              <a:t>library. </a:t>
            </a:r>
            <a:r>
              <a:rPr lang="en-US" dirty="0" smtClean="0"/>
              <a:t>New</a:t>
            </a:r>
            <a:r>
              <a:rPr lang="en-US" baseline="0" dirty="0" smtClean="0"/>
              <a:t> </a:t>
            </a:r>
            <a:r>
              <a:rPr lang="en-US" baseline="0" dirty="0" smtClean="0"/>
              <a:t>features are only added if </a:t>
            </a:r>
            <a:r>
              <a:rPr lang="en-US" baseline="0" dirty="0" smtClean="0"/>
              <a:t>they help </a:t>
            </a:r>
            <a:r>
              <a:rPr lang="en-US" baseline="0" dirty="0" smtClean="0"/>
              <a:t>to 80% </a:t>
            </a:r>
            <a:r>
              <a:rPr lang="en-US" baseline="0" dirty="0" smtClean="0"/>
              <a:t>or more of </a:t>
            </a:r>
            <a:r>
              <a:rPr lang="en-US" baseline="0" dirty="0" smtClean="0"/>
              <a:t>Backbone users. </a:t>
            </a:r>
            <a:endParaRPr lang="en-US" baseline="0" dirty="0" smtClean="0"/>
          </a:p>
          <a:p>
            <a:r>
              <a:rPr lang="en-US" dirty="0" smtClean="0">
                <a:solidFill>
                  <a:schemeClr val="bg1"/>
                </a:solidFill>
              </a:rPr>
              <a:t>And </a:t>
            </a:r>
            <a:r>
              <a:rPr lang="en-US" dirty="0" smtClean="0">
                <a:solidFill>
                  <a:schemeClr val="bg1"/>
                </a:solidFill>
              </a:rPr>
              <a:t>if you don’t like something, </a:t>
            </a:r>
            <a:r>
              <a:rPr lang="en-US" dirty="0" smtClean="0">
                <a:solidFill>
                  <a:schemeClr val="bg1"/>
                </a:solidFill>
              </a:rPr>
              <a:t>just override it</a:t>
            </a:r>
            <a:endParaRPr lang="en-US" dirty="0"/>
          </a:p>
        </p:txBody>
      </p:sp>
      <p:sp>
        <p:nvSpPr>
          <p:cNvPr id="4" name="Slide Number Placeholder 3"/>
          <p:cNvSpPr>
            <a:spLocks noGrp="1"/>
          </p:cNvSpPr>
          <p:nvPr>
            <p:ph type="sldNum" sz="quarter" idx="10"/>
          </p:nvPr>
        </p:nvSpPr>
        <p:spPr/>
        <p:txBody>
          <a:bodyPr/>
          <a:lstStyle/>
          <a:p>
            <a:fld id="{E604051A-EF02-4D47-A213-BB6512B4AA9E}" type="slidenum">
              <a:rPr lang="en-US" smtClean="0"/>
              <a:t>19</a:t>
            </a:fld>
            <a:endParaRPr lang="en-US"/>
          </a:p>
        </p:txBody>
      </p:sp>
    </p:spTree>
    <p:extLst>
      <p:ext uri="{BB962C8B-B14F-4D97-AF65-F5344CB8AC3E}">
        <p14:creationId xmlns:p14="http://schemas.microsoft.com/office/powerpoint/2010/main" val="3209976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A little about me:</a:t>
            </a:r>
          </a:p>
          <a:p>
            <a:r>
              <a:rPr lang="en-US" sz="1800" dirty="0" smtClean="0"/>
              <a:t>I’m a Computer Science Engineer</a:t>
            </a:r>
          </a:p>
          <a:p>
            <a:r>
              <a:rPr lang="en-US" sz="1800" dirty="0" smtClean="0"/>
              <a:t>I’m Spanish</a:t>
            </a:r>
            <a:r>
              <a:rPr lang="en-US" sz="1800" baseline="0" dirty="0" smtClean="0"/>
              <a:t> but living nowadays</a:t>
            </a:r>
            <a:r>
              <a:rPr lang="en-US" sz="1800" dirty="0" smtClean="0"/>
              <a:t> </a:t>
            </a:r>
            <a:r>
              <a:rPr lang="en-US" sz="1800" dirty="0" smtClean="0"/>
              <a:t>in </a:t>
            </a:r>
            <a:r>
              <a:rPr lang="en-US" sz="1800" dirty="0" smtClean="0"/>
              <a:t>Finland.</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I’ve been working and contributing to Drupal for more</a:t>
            </a:r>
            <a:r>
              <a:rPr lang="en-US" sz="1800" baseline="0" dirty="0" smtClean="0"/>
              <a:t> than 3 years</a:t>
            </a:r>
            <a:endParaRPr lang="en-US" sz="1800" dirty="0" smtClean="0"/>
          </a:p>
          <a:p>
            <a:r>
              <a:rPr lang="en-US" sz="1800" dirty="0" smtClean="0"/>
              <a:t>I’m working for </a:t>
            </a:r>
            <a:r>
              <a:rPr lang="en-US" sz="1800" dirty="0" smtClean="0"/>
              <a:t>#</a:t>
            </a:r>
            <a:r>
              <a:rPr lang="en-US" sz="1800" dirty="0" err="1" smtClean="0"/>
              <a:t>AberdeenCloud</a:t>
            </a:r>
            <a:r>
              <a:rPr lang="en-US" sz="1800" dirty="0" smtClean="0"/>
              <a:t>, the new</a:t>
            </a:r>
            <a:r>
              <a:rPr lang="en-US" sz="1800" baseline="0" dirty="0" smtClean="0"/>
              <a:t> way of hosting </a:t>
            </a:r>
            <a:r>
              <a:rPr lang="en-US" sz="1800" baseline="0" dirty="0" smtClean="0"/>
              <a:t>Drupal, check us out!</a:t>
            </a:r>
            <a:endParaRPr lang="en-US" sz="1800" baseline="0" dirty="0" smtClean="0"/>
          </a:p>
        </p:txBody>
      </p:sp>
      <p:sp>
        <p:nvSpPr>
          <p:cNvPr id="4" name="Slide Number Placeholder 3"/>
          <p:cNvSpPr>
            <a:spLocks noGrp="1"/>
          </p:cNvSpPr>
          <p:nvPr>
            <p:ph type="sldNum" sz="quarter" idx="10"/>
          </p:nvPr>
        </p:nvSpPr>
        <p:spPr/>
        <p:txBody>
          <a:bodyPr/>
          <a:lstStyle/>
          <a:p>
            <a:fld id="{E604051A-EF02-4D47-A213-BB6512B4AA9E}" type="slidenum">
              <a:rPr lang="en-US" smtClean="0"/>
              <a:t>2</a:t>
            </a:fld>
            <a:endParaRPr lang="en-US"/>
          </a:p>
        </p:txBody>
      </p:sp>
    </p:spTree>
    <p:extLst>
      <p:ext uri="{BB962C8B-B14F-4D97-AF65-F5344CB8AC3E}">
        <p14:creationId xmlns:p14="http://schemas.microsoft.com/office/powerpoint/2010/main" val="2906239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Aft>
                <a:spcPts val="0"/>
              </a:spcAft>
              <a:buFont typeface="Arial" pitchFamily="34" charset="0"/>
              <a:buNone/>
              <a:defRPr/>
            </a:pPr>
            <a:r>
              <a:rPr lang="en-US" dirty="0" smtClean="0">
                <a:solidFill>
                  <a:schemeClr val="bg1"/>
                </a:solidFill>
              </a:rPr>
              <a:t>Did</a:t>
            </a:r>
            <a:r>
              <a:rPr lang="en-US" baseline="0" dirty="0" smtClean="0">
                <a:solidFill>
                  <a:schemeClr val="bg1"/>
                </a:solidFill>
              </a:rPr>
              <a:t> </a:t>
            </a:r>
            <a:r>
              <a:rPr lang="en-US" baseline="0" dirty="0" smtClean="0">
                <a:solidFill>
                  <a:schemeClr val="bg1"/>
                </a:solidFill>
              </a:rPr>
              <a:t>you hear what I said </a:t>
            </a:r>
            <a:r>
              <a:rPr lang="en-US" baseline="0" dirty="0" smtClean="0">
                <a:solidFill>
                  <a:schemeClr val="bg1"/>
                </a:solidFill>
              </a:rPr>
              <a:t>before </a:t>
            </a:r>
            <a:r>
              <a:rPr lang="en-US" baseline="0" dirty="0" smtClean="0">
                <a:solidFill>
                  <a:schemeClr val="bg1"/>
                </a:solidFill>
              </a:rPr>
              <a:t>? </a:t>
            </a:r>
            <a:r>
              <a:rPr lang="en-US" dirty="0" smtClean="0">
                <a:solidFill>
                  <a:schemeClr val="bg1"/>
                </a:solidFill>
              </a:rPr>
              <a:t>800 </a:t>
            </a:r>
            <a:r>
              <a:rPr lang="en-US" dirty="0" smtClean="0">
                <a:solidFill>
                  <a:schemeClr val="bg1"/>
                </a:solidFill>
              </a:rPr>
              <a:t>LOC</a:t>
            </a:r>
          </a:p>
          <a:p>
            <a:pPr fontAlgn="auto">
              <a:spcAft>
                <a:spcPts val="0"/>
              </a:spcAft>
              <a:buFont typeface="Arial" pitchFamily="34" charset="0"/>
              <a:buNone/>
              <a:defRPr/>
            </a:pPr>
            <a:r>
              <a:rPr lang="en-US" dirty="0" smtClean="0">
                <a:solidFill>
                  <a:schemeClr val="bg1"/>
                </a:solidFill>
              </a:rPr>
              <a:t>Compare it with </a:t>
            </a:r>
            <a:r>
              <a:rPr lang="en-US" dirty="0" err="1" smtClean="0">
                <a:solidFill>
                  <a:schemeClr val="bg1"/>
                </a:solidFill>
              </a:rPr>
              <a:t>jQuery</a:t>
            </a:r>
            <a:r>
              <a:rPr lang="en-US" dirty="0" smtClean="0">
                <a:solidFill>
                  <a:schemeClr val="bg1"/>
                </a:solidFill>
              </a:rPr>
              <a:t>: More than 6.000 </a:t>
            </a:r>
            <a:r>
              <a:rPr lang="en-US" dirty="0" err="1" smtClean="0">
                <a:solidFill>
                  <a:schemeClr val="bg1"/>
                </a:solidFill>
              </a:rPr>
              <a:t>loc</a:t>
            </a:r>
            <a:endParaRPr lang="en-US" baseline="0" dirty="0" smtClean="0">
              <a:solidFill>
                <a:schemeClr val="bg1"/>
              </a:solidFill>
            </a:endParaRPr>
          </a:p>
          <a:p>
            <a:pPr fontAlgn="auto">
              <a:spcAft>
                <a:spcPts val="0"/>
              </a:spcAft>
              <a:buFont typeface="Arial" pitchFamily="34" charset="0"/>
              <a:buNone/>
              <a:defRPr/>
            </a:pPr>
            <a:endParaRPr lang="en-US" baseline="0" dirty="0" smtClean="0">
              <a:solidFill>
                <a:schemeClr val="bg1"/>
              </a:solidFill>
            </a:endParaRPr>
          </a:p>
          <a:p>
            <a:pPr fontAlgn="auto">
              <a:spcAft>
                <a:spcPts val="0"/>
              </a:spcAft>
              <a:buFont typeface="Arial" pitchFamily="34" charset="0"/>
              <a:buNone/>
              <a:defRPr/>
            </a:pPr>
            <a:r>
              <a:rPr lang="en-US" baseline="0" dirty="0" smtClean="0">
                <a:solidFill>
                  <a:schemeClr val="bg1"/>
                </a:solidFill>
              </a:rPr>
              <a:t>800 </a:t>
            </a:r>
            <a:r>
              <a:rPr lang="en-US" baseline="0" dirty="0" smtClean="0">
                <a:solidFill>
                  <a:schemeClr val="bg1"/>
                </a:solidFill>
              </a:rPr>
              <a:t>LOC </a:t>
            </a:r>
            <a:r>
              <a:rPr lang="en-US" baseline="0" dirty="0" smtClean="0">
                <a:solidFill>
                  <a:schemeClr val="bg1"/>
                </a:solidFill>
              </a:rPr>
              <a:t>it’s nothing. </a:t>
            </a:r>
            <a:r>
              <a:rPr lang="en-US" baseline="0" dirty="0" smtClean="0">
                <a:solidFill>
                  <a:schemeClr val="bg1"/>
                </a:solidFill>
              </a:rPr>
              <a:t>That’s good and bad.</a:t>
            </a:r>
          </a:p>
          <a:p>
            <a:pPr fontAlgn="auto">
              <a:spcAft>
                <a:spcPts val="0"/>
              </a:spcAft>
              <a:buFont typeface="Arial" pitchFamily="34" charset="0"/>
              <a:buNone/>
              <a:defRPr/>
            </a:pPr>
            <a:endParaRPr lang="en-US" baseline="0" dirty="0" smtClean="0">
              <a:solidFill>
                <a:schemeClr val="bg1"/>
              </a:solidFill>
            </a:endParaRPr>
          </a:p>
          <a:p>
            <a:pPr fontAlgn="auto">
              <a:spcAft>
                <a:spcPts val="0"/>
              </a:spcAft>
              <a:buFont typeface="Arial" pitchFamily="34" charset="0"/>
              <a:buNone/>
              <a:defRPr/>
            </a:pPr>
            <a:r>
              <a:rPr lang="en-US" baseline="0" dirty="0" smtClean="0">
                <a:solidFill>
                  <a:schemeClr val="bg1"/>
                </a:solidFill>
              </a:rPr>
              <a:t>So </a:t>
            </a:r>
            <a:r>
              <a:rPr lang="en-US" baseline="0" dirty="0" smtClean="0">
                <a:solidFill>
                  <a:schemeClr val="bg1"/>
                </a:solidFill>
              </a:rPr>
              <a:t>here is the truth: Backbone is not doing much coding for you, it only provides you minimalistic tools “to build your app </a:t>
            </a:r>
            <a:r>
              <a:rPr lang="en-US" baseline="0" dirty="0" smtClean="0">
                <a:solidFill>
                  <a:schemeClr val="bg1"/>
                </a:solidFill>
              </a:rPr>
              <a:t>in a </a:t>
            </a:r>
            <a:r>
              <a:rPr lang="en-US" baseline="0" dirty="0" smtClean="0">
                <a:solidFill>
                  <a:schemeClr val="bg1"/>
                </a:solidFill>
              </a:rPr>
              <a:t>modular way”. </a:t>
            </a:r>
            <a:endParaRPr lang="en-US" baseline="0" dirty="0" smtClean="0">
              <a:solidFill>
                <a:schemeClr val="bg1"/>
              </a:solidFill>
            </a:endParaRPr>
          </a:p>
          <a:p>
            <a:pPr fontAlgn="auto">
              <a:spcAft>
                <a:spcPts val="0"/>
              </a:spcAft>
              <a:buFont typeface="Arial" pitchFamily="34" charset="0"/>
              <a:buNone/>
              <a:defRPr/>
            </a:pPr>
            <a:r>
              <a:rPr lang="en-US" baseline="0" dirty="0" smtClean="0">
                <a:solidFill>
                  <a:schemeClr val="bg1"/>
                </a:solidFill>
              </a:rPr>
              <a:t>It gives you </a:t>
            </a:r>
            <a:r>
              <a:rPr lang="en-US" baseline="0" dirty="0" smtClean="0">
                <a:solidFill>
                  <a:schemeClr val="bg1"/>
                </a:solidFill>
              </a:rPr>
              <a:t>a basic skeleton </a:t>
            </a:r>
            <a:r>
              <a:rPr lang="en-US" baseline="0" dirty="0" smtClean="0">
                <a:solidFill>
                  <a:schemeClr val="bg1"/>
                </a:solidFill>
              </a:rPr>
              <a:t>for structuring </a:t>
            </a:r>
            <a:r>
              <a:rPr lang="en-US" baseline="0" dirty="0" smtClean="0">
                <a:solidFill>
                  <a:schemeClr val="bg1"/>
                </a:solidFill>
              </a:rPr>
              <a:t>your </a:t>
            </a:r>
            <a:r>
              <a:rPr lang="en-US" baseline="0" dirty="0" smtClean="0">
                <a:solidFill>
                  <a:schemeClr val="bg1"/>
                </a:solidFill>
              </a:rPr>
              <a:t>code</a:t>
            </a:r>
          </a:p>
          <a:p>
            <a:pPr fontAlgn="auto">
              <a:spcAft>
                <a:spcPts val="0"/>
              </a:spcAft>
              <a:buFont typeface="Arial" pitchFamily="34" charset="0"/>
              <a:buNone/>
              <a:defRPr/>
            </a:pPr>
            <a:endParaRPr lang="en-US" baseline="0" dirty="0" smtClean="0">
              <a:solidFill>
                <a:schemeClr val="bg1"/>
              </a:solidFill>
            </a:endParaRPr>
          </a:p>
          <a:p>
            <a:pPr fontAlgn="auto">
              <a:spcAft>
                <a:spcPts val="0"/>
              </a:spcAft>
              <a:buFont typeface="Arial" pitchFamily="34" charset="0"/>
              <a:buNone/>
              <a:defRPr/>
            </a:pPr>
            <a:r>
              <a:rPr lang="en-US" baseline="0" dirty="0" smtClean="0">
                <a:solidFill>
                  <a:schemeClr val="bg1"/>
                </a:solidFill>
              </a:rPr>
              <a:t>You need </a:t>
            </a:r>
            <a:r>
              <a:rPr lang="en-US" baseline="0" dirty="0" smtClean="0">
                <a:solidFill>
                  <a:schemeClr val="bg1"/>
                </a:solidFill>
              </a:rPr>
              <a:t>to understand </a:t>
            </a:r>
            <a:r>
              <a:rPr lang="en-US" baseline="0" dirty="0" smtClean="0">
                <a:solidFill>
                  <a:schemeClr val="bg1"/>
                </a:solidFill>
              </a:rPr>
              <a:t>how </a:t>
            </a:r>
            <a:r>
              <a:rPr lang="en-US" baseline="0" dirty="0" smtClean="0">
                <a:solidFill>
                  <a:schemeClr val="bg1"/>
                </a:solidFill>
              </a:rPr>
              <a:t>Backbone works to expand it and grow a complex web app. That’s why I talked a lot about JavaScript language during this session. </a:t>
            </a:r>
            <a:endParaRPr lang="en-US" baseline="0" dirty="0" smtClean="0">
              <a:solidFill>
                <a:schemeClr val="bg1"/>
              </a:solidFill>
            </a:endParaRPr>
          </a:p>
          <a:p>
            <a:pPr fontAlgn="auto">
              <a:spcAft>
                <a:spcPts val="0"/>
              </a:spcAft>
              <a:buFont typeface="Arial" pitchFamily="34" charset="0"/>
              <a:buNone/>
              <a:defRPr/>
            </a:pPr>
            <a:r>
              <a:rPr lang="en-US" baseline="0" dirty="0" smtClean="0">
                <a:solidFill>
                  <a:schemeClr val="bg1"/>
                </a:solidFill>
              </a:rPr>
              <a:t>If you are building Backbone application, you </a:t>
            </a:r>
            <a:r>
              <a:rPr lang="en-US" baseline="0" dirty="0" smtClean="0">
                <a:solidFill>
                  <a:schemeClr val="bg1"/>
                </a:solidFill>
              </a:rPr>
              <a:t>need to know about </a:t>
            </a:r>
            <a:r>
              <a:rPr lang="en-US" baseline="0" dirty="0" err="1" smtClean="0">
                <a:solidFill>
                  <a:schemeClr val="bg1"/>
                </a:solidFill>
              </a:rPr>
              <a:t>Javascript</a:t>
            </a:r>
            <a:r>
              <a:rPr lang="en-US" baseline="0" dirty="0" smtClean="0">
                <a:solidFill>
                  <a:schemeClr val="bg1"/>
                </a:solidFill>
              </a:rPr>
              <a:t> arrays, objects, scopes, closures, prototypes, all that stuff if you want to take the full power of Backbone</a:t>
            </a:r>
            <a:r>
              <a:rPr lang="en-US" baseline="0" dirty="0" smtClean="0">
                <a:solidFill>
                  <a:schemeClr val="bg1"/>
                </a:solidFill>
              </a:rPr>
              <a:t>.</a:t>
            </a:r>
            <a:endParaRPr lang="en-US" baseline="0" dirty="0" smtClean="0">
              <a:solidFill>
                <a:schemeClr val="bg1"/>
              </a:solidFill>
            </a:endParaRPr>
          </a:p>
          <a:p>
            <a:pPr fontAlgn="auto">
              <a:spcAft>
                <a:spcPts val="0"/>
              </a:spcAft>
              <a:buFont typeface="Arial" pitchFamily="34" charset="0"/>
              <a:buNone/>
              <a:defRPr/>
            </a:pPr>
            <a:endParaRPr lang="en-US" baseline="0" dirty="0" smtClean="0">
              <a:solidFill>
                <a:schemeClr val="bg1"/>
              </a:solidFill>
            </a:endParaRPr>
          </a:p>
          <a:p>
            <a:pPr fontAlgn="auto">
              <a:spcAft>
                <a:spcPts val="0"/>
              </a:spcAft>
              <a:buFont typeface="Arial" pitchFamily="34" charset="0"/>
              <a:buNone/>
              <a:defRPr/>
            </a:pPr>
            <a:r>
              <a:rPr lang="en-US" baseline="0" dirty="0" smtClean="0">
                <a:solidFill>
                  <a:schemeClr val="bg1"/>
                </a:solidFill>
              </a:rPr>
              <a:t>But don’t be scared.. I’m </a:t>
            </a:r>
            <a:r>
              <a:rPr lang="en-US" baseline="0" dirty="0" smtClean="0">
                <a:solidFill>
                  <a:schemeClr val="bg1"/>
                </a:solidFill>
              </a:rPr>
              <a:t>coming from a PHP-Drupal </a:t>
            </a:r>
            <a:r>
              <a:rPr lang="en-US" baseline="0" dirty="0" smtClean="0">
                <a:solidFill>
                  <a:schemeClr val="bg1"/>
                </a:solidFill>
              </a:rPr>
              <a:t>background myself, </a:t>
            </a:r>
            <a:r>
              <a:rPr lang="en-US" baseline="0" dirty="0" smtClean="0">
                <a:solidFill>
                  <a:schemeClr val="bg1"/>
                </a:solidFill>
              </a:rPr>
              <a:t>so if I could learn it , you can do it </a:t>
            </a:r>
            <a:r>
              <a:rPr lang="en-US" baseline="0" dirty="0" smtClean="0">
                <a:solidFill>
                  <a:schemeClr val="bg1"/>
                </a:solidFill>
              </a:rPr>
              <a:t>too</a:t>
            </a:r>
          </a:p>
          <a:p>
            <a:pPr fontAlgn="auto">
              <a:spcAft>
                <a:spcPts val="0"/>
              </a:spcAft>
              <a:buFont typeface="Arial" pitchFamily="34" charset="0"/>
              <a:buNone/>
              <a:defRPr/>
            </a:pPr>
            <a:endParaRPr lang="en-US" baseline="0" dirty="0" smtClean="0">
              <a:solidFill>
                <a:schemeClr val="bg1"/>
              </a:solidFill>
            </a:endParaRPr>
          </a:p>
        </p:txBody>
      </p:sp>
      <p:sp>
        <p:nvSpPr>
          <p:cNvPr id="4" name="Slide Number Placeholder 3"/>
          <p:cNvSpPr>
            <a:spLocks noGrp="1"/>
          </p:cNvSpPr>
          <p:nvPr>
            <p:ph type="sldNum" sz="quarter" idx="10"/>
          </p:nvPr>
        </p:nvSpPr>
        <p:spPr/>
        <p:txBody>
          <a:bodyPr/>
          <a:lstStyle/>
          <a:p>
            <a:fld id="{E604051A-EF02-4D47-A213-BB6512B4AA9E}" type="slidenum">
              <a:rPr lang="en-US" smtClean="0"/>
              <a:t>20</a:t>
            </a:fld>
            <a:endParaRPr lang="en-US"/>
          </a:p>
        </p:txBody>
      </p:sp>
    </p:spTree>
    <p:extLst>
      <p:ext uri="{BB962C8B-B14F-4D97-AF65-F5344CB8AC3E}">
        <p14:creationId xmlns:p14="http://schemas.microsoft.com/office/powerpoint/2010/main" val="3209976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solidFill>
                  <a:schemeClr val="bg1"/>
                </a:solidFill>
              </a:rPr>
              <a:t>Don’t complicate your life. To make a couple of Ajax </a:t>
            </a:r>
            <a:r>
              <a:rPr lang="en-US" dirty="0" smtClean="0">
                <a:solidFill>
                  <a:schemeClr val="bg1"/>
                </a:solidFill>
              </a:rPr>
              <a:t>calls, </a:t>
            </a:r>
            <a:r>
              <a:rPr lang="en-US" dirty="0" smtClean="0">
                <a:solidFill>
                  <a:schemeClr val="bg1"/>
                </a:solidFill>
              </a:rPr>
              <a:t>you don’t need </a:t>
            </a:r>
            <a:r>
              <a:rPr lang="en-US" dirty="0" smtClean="0">
                <a:solidFill>
                  <a:schemeClr val="bg1"/>
                </a:solidFill>
              </a:rPr>
              <a:t>Backbone</a:t>
            </a:r>
            <a:endParaRPr lang="en-US" dirty="0" smtClean="0">
              <a:solidFill>
                <a:schemeClr val="bg1"/>
              </a:solidFill>
            </a:endParaRP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Remember when I said that JavaScript is everywhere? Well I lied</a:t>
            </a:r>
            <a:r>
              <a:rPr lang="en-US" baseline="0" dirty="0" smtClean="0"/>
              <a:t>. [Click] </a:t>
            </a:r>
            <a:r>
              <a:rPr lang="en-US" baseline="0" dirty="0" smtClean="0"/>
              <a:t>One place where has not arrived is to Google bots, so if for you it’s important that content is fetched by Google, then don’t use JavaScript to render content.</a:t>
            </a:r>
            <a:endParaRPr lang="en-US" sz="1200" b="0" baseline="0" dirty="0" smtClean="0">
              <a:solidFill>
                <a:schemeClr val="bg1"/>
              </a:solidFill>
            </a:endParaRP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solidFill>
                  <a:schemeClr val="bg1"/>
                </a:solidFill>
              </a:rPr>
              <a:t>Backbone-way takes time to learn. Prepare at least couple of weeks to fully understand it.. But anyway Drupal developers are used to steep learning </a:t>
            </a:r>
            <a:r>
              <a:rPr lang="en-US" baseline="0" dirty="0" smtClean="0">
                <a:solidFill>
                  <a:schemeClr val="bg1"/>
                </a:solidFill>
              </a:rPr>
              <a:t>curves, so I’m sure you won’t have any problems.</a:t>
            </a:r>
            <a:endParaRPr lang="en-US" baseline="0" dirty="0" smtClean="0">
              <a:solidFill>
                <a:schemeClr val="bg1"/>
              </a:solidFill>
            </a:endParaRP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0" baseline="0" dirty="0" smtClean="0">
                <a:solidFill>
                  <a:schemeClr val="bg1"/>
                </a:solidFill>
              </a:rPr>
              <a:t>Don’t use compilers like </a:t>
            </a:r>
            <a:r>
              <a:rPr lang="en-US" sz="1200" b="0" baseline="0" dirty="0" err="1" smtClean="0">
                <a:solidFill>
                  <a:schemeClr val="bg1"/>
                </a:solidFill>
              </a:rPr>
              <a:t>Coffeescript</a:t>
            </a:r>
            <a:r>
              <a:rPr lang="en-US" sz="1200" b="0" baseline="0" dirty="0" smtClean="0">
                <a:solidFill>
                  <a:schemeClr val="bg1"/>
                </a:solidFill>
              </a:rPr>
              <a:t> until you master JavaScript.</a:t>
            </a:r>
          </a:p>
          <a:p>
            <a:pPr marL="171450" indent="-171450">
              <a:buFont typeface="Arial" charset="0"/>
              <a:buChar char="•"/>
            </a:pPr>
            <a:r>
              <a:rPr lang="en-US" dirty="0" smtClean="0">
                <a:solidFill>
                  <a:schemeClr val="bg1"/>
                </a:solidFill>
                <a:latin typeface="Garamond" pitchFamily="18" charset="0"/>
              </a:rPr>
              <a:t>And in the same way, there are some add-ons</a:t>
            </a:r>
            <a:r>
              <a:rPr lang="en-US" baseline="0" dirty="0" smtClean="0">
                <a:solidFill>
                  <a:schemeClr val="bg1"/>
                </a:solidFill>
                <a:latin typeface="Garamond" pitchFamily="18" charset="0"/>
              </a:rPr>
              <a:t> that they promise you to make easier your life, but probably you don’t need them and they will bloat your app.</a:t>
            </a:r>
            <a:endParaRPr lang="en-US" dirty="0" smtClean="0">
              <a:solidFill>
                <a:schemeClr val="bg1"/>
              </a:solidFill>
            </a:endParaRPr>
          </a:p>
          <a:p>
            <a:pPr marL="171450" indent="-171450">
              <a:buFont typeface="Arial" charset="0"/>
              <a:buChar char="•"/>
            </a:pPr>
            <a:r>
              <a:rPr lang="en-US" dirty="0" smtClean="0">
                <a:solidFill>
                  <a:schemeClr val="bg1"/>
                </a:solidFill>
              </a:rPr>
              <a:t>Don’t waste time trying to understand it by theory.</a:t>
            </a:r>
            <a:r>
              <a:rPr lang="en-US" baseline="0" dirty="0" smtClean="0">
                <a:solidFill>
                  <a:schemeClr val="bg1"/>
                </a:solidFill>
              </a:rPr>
              <a:t>  It’s a </a:t>
            </a:r>
            <a:r>
              <a:rPr lang="en-US" dirty="0" smtClean="0">
                <a:solidFill>
                  <a:schemeClr val="bg1"/>
                </a:solidFill>
              </a:rPr>
              <a:t>(Model View Whatever) framework.  </a:t>
            </a:r>
            <a:r>
              <a:rPr lang="en-US" dirty="0" smtClean="0">
                <a:solidFill>
                  <a:schemeClr val="bg1"/>
                </a:solidFill>
              </a:rPr>
              <a:t>The best</a:t>
            </a:r>
            <a:r>
              <a:rPr lang="en-US" baseline="0" dirty="0" smtClean="0">
                <a:solidFill>
                  <a:schemeClr val="bg1"/>
                </a:solidFill>
              </a:rPr>
              <a:t> advice I can give you is </a:t>
            </a:r>
            <a:r>
              <a:rPr lang="en-US" baseline="0" dirty="0" smtClean="0">
                <a:solidFill>
                  <a:schemeClr val="bg1"/>
                </a:solidFill>
              </a:rPr>
              <a:t>read the source </a:t>
            </a:r>
            <a:r>
              <a:rPr lang="en-US" baseline="0" dirty="0" smtClean="0">
                <a:solidFill>
                  <a:schemeClr val="bg1"/>
                </a:solidFill>
              </a:rPr>
              <a:t>code, those 800 LOC, </a:t>
            </a:r>
            <a:r>
              <a:rPr lang="en-US" baseline="0" dirty="0" smtClean="0">
                <a:solidFill>
                  <a:schemeClr val="bg1"/>
                </a:solidFill>
              </a:rPr>
              <a:t>if you really want to grasp it.</a:t>
            </a:r>
          </a:p>
          <a:p>
            <a:pPr marL="171450" indent="-171450">
              <a:buFont typeface="Arial" charset="0"/>
              <a:buChar char="•"/>
            </a:pPr>
            <a:endParaRPr lang="en-US" sz="1200" b="0" baseline="0" dirty="0" smtClean="0">
              <a:solidFill>
                <a:schemeClr val="bg1"/>
              </a:solidFill>
            </a:endParaRPr>
          </a:p>
        </p:txBody>
      </p:sp>
      <p:sp>
        <p:nvSpPr>
          <p:cNvPr id="4" name="Slide Number Placeholder 3"/>
          <p:cNvSpPr>
            <a:spLocks noGrp="1"/>
          </p:cNvSpPr>
          <p:nvPr>
            <p:ph type="sldNum" sz="quarter" idx="10"/>
          </p:nvPr>
        </p:nvSpPr>
        <p:spPr/>
        <p:txBody>
          <a:bodyPr/>
          <a:lstStyle/>
          <a:p>
            <a:fld id="{E604051A-EF02-4D47-A213-BB6512B4AA9E}" type="slidenum">
              <a:rPr lang="en-US" smtClean="0"/>
              <a:t>21</a:t>
            </a:fld>
            <a:endParaRPr lang="en-US"/>
          </a:p>
        </p:txBody>
      </p:sp>
    </p:spTree>
    <p:extLst>
      <p:ext uri="{BB962C8B-B14F-4D97-AF65-F5344CB8AC3E}">
        <p14:creationId xmlns:p14="http://schemas.microsoft.com/office/powerpoint/2010/main" val="3209976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 </a:t>
            </a:r>
            <a:r>
              <a:rPr lang="en-US" dirty="0" smtClean="0"/>
              <a:t>understand it can create tension between back-end and front-end </a:t>
            </a:r>
            <a:r>
              <a:rPr lang="en-US" dirty="0" smtClean="0"/>
              <a:t>developers.</a:t>
            </a:r>
          </a:p>
          <a:p>
            <a:r>
              <a:rPr lang="en-US" dirty="0" smtClean="0"/>
              <a:t>Or can create conflict inside you deciding Should I </a:t>
            </a:r>
            <a:r>
              <a:rPr lang="en-US" baseline="0" dirty="0" smtClean="0"/>
              <a:t>put </a:t>
            </a:r>
            <a:r>
              <a:rPr lang="en-US" baseline="0" dirty="0" smtClean="0"/>
              <a:t>the hat of “</a:t>
            </a:r>
            <a:r>
              <a:rPr lang="en-US" baseline="0" dirty="0" smtClean="0"/>
              <a:t>JavaScript developer</a:t>
            </a:r>
            <a:r>
              <a:rPr lang="en-US" baseline="0" dirty="0" smtClean="0"/>
              <a:t>” or the hat of “PHP developer”</a:t>
            </a:r>
          </a:p>
          <a:p>
            <a:r>
              <a:rPr lang="en-US" baseline="0" dirty="0" smtClean="0"/>
              <a:t>But you must choose one hat, </a:t>
            </a:r>
            <a:r>
              <a:rPr lang="en-US" baseline="0" dirty="0" smtClean="0"/>
              <a:t>and do it with that language</a:t>
            </a:r>
            <a:endParaRPr lang="en-US" dirty="0"/>
          </a:p>
        </p:txBody>
      </p:sp>
      <p:sp>
        <p:nvSpPr>
          <p:cNvPr id="4" name="Slide Number Placeholder 3"/>
          <p:cNvSpPr>
            <a:spLocks noGrp="1"/>
          </p:cNvSpPr>
          <p:nvPr>
            <p:ph type="sldNum" sz="quarter" idx="10"/>
          </p:nvPr>
        </p:nvSpPr>
        <p:spPr/>
        <p:txBody>
          <a:bodyPr/>
          <a:lstStyle/>
          <a:p>
            <a:fld id="{E604051A-EF02-4D47-A213-BB6512B4AA9E}" type="slidenum">
              <a:rPr lang="en-US" smtClean="0"/>
              <a:t>22</a:t>
            </a:fld>
            <a:endParaRPr lang="en-US"/>
          </a:p>
        </p:txBody>
      </p:sp>
    </p:spTree>
    <p:extLst>
      <p:ext uri="{BB962C8B-B14F-4D97-AF65-F5344CB8AC3E}">
        <p14:creationId xmlns:p14="http://schemas.microsoft.com/office/powerpoint/2010/main" val="4034391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Drupal 6 core we started to program JavaScript *from* PHP.</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 have worked with “</a:t>
            </a:r>
            <a:r>
              <a:rPr lang="en-US" baseline="0" dirty="0" err="1" smtClean="0"/>
              <a:t>ahah</a:t>
            </a:r>
            <a:r>
              <a:rPr lang="en-US" baseline="0" dirty="0" smtClean="0"/>
              <a:t>” properties, you know that they were a pain.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a:t>
            </a:r>
            <a:r>
              <a:rPr lang="en-US" dirty="0" smtClean="0"/>
              <a:t>is called</a:t>
            </a:r>
            <a:r>
              <a:rPr lang="en-US" baseline="0" dirty="0" smtClean="0"/>
              <a:t> meta-programming, and we are doubling the complexity of our code when we do things like </a:t>
            </a:r>
            <a:r>
              <a:rPr lang="en-US" baseline="0" dirty="0" smtClean="0"/>
              <a:t>this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In Drupal 7</a:t>
            </a:r>
            <a:r>
              <a:rPr lang="en-US" baseline="0" dirty="0" smtClean="0"/>
              <a:t> we have more </a:t>
            </a:r>
            <a:r>
              <a:rPr lang="en-US" baseline="0" dirty="0" err="1" smtClean="0"/>
              <a:t>metaprogramming</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kind of things were done with best intentions, and is suitable for really simple stuff and not obtrusive behavior. But we are in 2012</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604051A-EF02-4D47-A213-BB6512B4AA9E}" type="slidenum">
              <a:rPr lang="en-US" smtClean="0"/>
              <a:t>23</a:t>
            </a:fld>
            <a:endParaRPr lang="en-US"/>
          </a:p>
        </p:txBody>
      </p:sp>
    </p:spTree>
    <p:extLst>
      <p:ext uri="{BB962C8B-B14F-4D97-AF65-F5344CB8AC3E}">
        <p14:creationId xmlns:p14="http://schemas.microsoft.com/office/powerpoint/2010/main" val="4034391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So that was my little rant.</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don’t do meta-programming any more in Drupal 8</a:t>
            </a:r>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I would like to finish my</a:t>
            </a:r>
            <a:r>
              <a:rPr lang="en-US" baseline="0" dirty="0" smtClean="0">
                <a:solidFill>
                  <a:schemeClr val="bg1"/>
                </a:solidFill>
              </a:rPr>
              <a:t> slides, with this idea: </a:t>
            </a:r>
            <a:r>
              <a:rPr lang="en-US" dirty="0" smtClean="0">
                <a:solidFill>
                  <a:schemeClr val="bg1"/>
                </a:solidFill>
              </a:rPr>
              <a:t>Embrace JavaScript. </a:t>
            </a:r>
            <a:r>
              <a:rPr lang="en-US" baseline="0" dirty="0" smtClean="0">
                <a:solidFill>
                  <a:schemeClr val="bg1"/>
                </a:solidFill>
              </a:rPr>
              <a:t>And when you put your hat of JavaScript developer, do it with JavaScript language</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bg1"/>
              </a:solidFill>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Don’t feel bad “oh noes, I’m not doing it the Drupal way”, because Drupal way is also changing.</a:t>
            </a:r>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Thanks </a:t>
            </a:r>
            <a:r>
              <a:rPr lang="en-US" dirty="0" smtClean="0"/>
              <a:t>to Larry </a:t>
            </a:r>
            <a:r>
              <a:rPr lang="en-US" dirty="0" err="1" smtClean="0"/>
              <a:t>Gardfield</a:t>
            </a:r>
            <a:r>
              <a:rPr lang="en-US" dirty="0" smtClean="0"/>
              <a:t> and his</a:t>
            </a:r>
            <a:r>
              <a:rPr lang="en-US" baseline="0" dirty="0" smtClean="0"/>
              <a:t> WSCII initiative, we will have </a:t>
            </a:r>
            <a:r>
              <a:rPr lang="en-US" baseline="0" dirty="0" smtClean="0"/>
              <a:t>Drupal 8 exposing </a:t>
            </a:r>
            <a:r>
              <a:rPr lang="en-US" dirty="0" smtClean="0"/>
              <a:t>content </a:t>
            </a:r>
            <a:r>
              <a:rPr lang="en-US" dirty="0" smtClean="0"/>
              <a:t>in a </a:t>
            </a:r>
            <a:r>
              <a:rPr lang="en-US" dirty="0" smtClean="0"/>
              <a:t>native </a:t>
            </a:r>
            <a:r>
              <a:rPr lang="en-US" dirty="0" err="1" smtClean="0"/>
              <a:t>RESTful</a:t>
            </a:r>
            <a:r>
              <a:rPr lang="en-US" dirty="0" smtClean="0"/>
              <a:t> way. </a:t>
            </a: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And still Drupal </a:t>
            </a:r>
            <a:r>
              <a:rPr lang="en-US" dirty="0" smtClean="0"/>
              <a:t>is very important in</a:t>
            </a:r>
            <a:r>
              <a:rPr lang="en-US" baseline="0" dirty="0" smtClean="0"/>
              <a:t> this paradigm, still we need authentication</a:t>
            </a:r>
            <a:r>
              <a:rPr lang="en-US" dirty="0" smtClean="0"/>
              <a:t>, </a:t>
            </a:r>
            <a:r>
              <a:rPr lang="en-US" dirty="0" smtClean="0"/>
              <a:t>storing</a:t>
            </a:r>
            <a:r>
              <a:rPr lang="en-US" baseline="0" dirty="0" smtClean="0"/>
              <a:t> </a:t>
            </a:r>
            <a:r>
              <a:rPr lang="en-US" dirty="0" smtClean="0"/>
              <a:t>the </a:t>
            </a:r>
            <a:r>
              <a:rPr lang="en-US" dirty="0" smtClean="0"/>
              <a:t>actual content, the validation, the permissions, the emailing system,</a:t>
            </a:r>
            <a:r>
              <a:rPr lang="en-US" baseline="0" dirty="0" smtClean="0"/>
              <a:t> </a:t>
            </a:r>
            <a:r>
              <a:rPr lang="en-US" baseline="0" dirty="0" smtClean="0"/>
              <a:t>etc.</a:t>
            </a:r>
          </a:p>
          <a:p>
            <a:r>
              <a:rPr lang="en-US" dirty="0" smtClean="0"/>
              <a:t>Backbone just </a:t>
            </a:r>
            <a:r>
              <a:rPr lang="en-US" dirty="0" smtClean="0"/>
              <a:t>liberates the server from </a:t>
            </a:r>
            <a:r>
              <a:rPr lang="en-US" dirty="0" smtClean="0"/>
              <a:t>pure-client-tasks.</a:t>
            </a: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bg1"/>
              </a:solidFill>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bg1"/>
              </a:solidFill>
            </a:endParaRPr>
          </a:p>
          <a:p>
            <a:endParaRPr lang="en-US" dirty="0" smtClean="0"/>
          </a:p>
        </p:txBody>
      </p:sp>
      <p:sp>
        <p:nvSpPr>
          <p:cNvPr id="4" name="Slide Number Placeholder 3"/>
          <p:cNvSpPr>
            <a:spLocks noGrp="1"/>
          </p:cNvSpPr>
          <p:nvPr>
            <p:ph type="sldNum" sz="quarter" idx="10"/>
          </p:nvPr>
        </p:nvSpPr>
        <p:spPr/>
        <p:txBody>
          <a:bodyPr/>
          <a:lstStyle/>
          <a:p>
            <a:fld id="{E604051A-EF02-4D47-A213-BB6512B4AA9E}" type="slidenum">
              <a:rPr lang="en-US" smtClean="0"/>
              <a:t>24</a:t>
            </a:fld>
            <a:endParaRPr lang="en-US"/>
          </a:p>
        </p:txBody>
      </p:sp>
    </p:spTree>
    <p:extLst>
      <p:ext uri="{BB962C8B-B14F-4D97-AF65-F5344CB8AC3E}">
        <p14:creationId xmlns:p14="http://schemas.microsoft.com/office/powerpoint/2010/main" val="4034391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I </a:t>
            </a:r>
            <a:r>
              <a:rPr lang="en-US" dirty="0" smtClean="0">
                <a:solidFill>
                  <a:schemeClr val="bg1"/>
                </a:solidFill>
              </a:rPr>
              <a:t>will tweet a link to the extended version of my slides later </a:t>
            </a:r>
            <a:r>
              <a:rPr lang="en-US" dirty="0" smtClean="0">
                <a:solidFill>
                  <a:schemeClr val="bg1"/>
                </a:solidFill>
              </a:rPr>
              <a:t>today</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bg1"/>
              </a:solidFill>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But now l</a:t>
            </a:r>
            <a:r>
              <a:rPr lang="en-US" dirty="0" smtClean="0"/>
              <a:t>et’s listen to Ethan, coming</a:t>
            </a:r>
            <a:r>
              <a:rPr lang="en-US" baseline="0" dirty="0" smtClean="0"/>
              <a:t> from United States to share with us his work on the Backbone Module and how to make web apps with Drupal 7</a:t>
            </a: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bg1"/>
              </a:solidFill>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Thank you</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bg1"/>
              </a:solidFill>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bg1"/>
              </a:solidFill>
            </a:endParaRPr>
          </a:p>
        </p:txBody>
      </p:sp>
      <p:sp>
        <p:nvSpPr>
          <p:cNvPr id="4" name="Slide Number Placeholder 3"/>
          <p:cNvSpPr>
            <a:spLocks noGrp="1"/>
          </p:cNvSpPr>
          <p:nvPr>
            <p:ph type="sldNum" sz="quarter" idx="10"/>
          </p:nvPr>
        </p:nvSpPr>
        <p:spPr/>
        <p:txBody>
          <a:bodyPr/>
          <a:lstStyle/>
          <a:p>
            <a:fld id="{E604051A-EF02-4D47-A213-BB6512B4AA9E}" type="slidenum">
              <a:rPr lang="en-US" smtClean="0"/>
              <a:t>25</a:t>
            </a:fld>
            <a:endParaRPr lang="en-US"/>
          </a:p>
        </p:txBody>
      </p:sp>
    </p:spTree>
    <p:extLst>
      <p:ext uri="{BB962C8B-B14F-4D97-AF65-F5344CB8AC3E}">
        <p14:creationId xmlns:p14="http://schemas.microsoft.com/office/powerpoint/2010/main" val="403439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604051A-EF02-4D47-A213-BB6512B4AA9E}" type="slidenum">
              <a:rPr lang="en-US" smtClean="0"/>
              <a:t>3</a:t>
            </a:fld>
            <a:endParaRPr lang="en-US"/>
          </a:p>
        </p:txBody>
      </p:sp>
    </p:spTree>
    <p:extLst>
      <p:ext uri="{BB962C8B-B14F-4D97-AF65-F5344CB8AC3E}">
        <p14:creationId xmlns:p14="http://schemas.microsoft.com/office/powerpoint/2010/main" val="2906239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I’m here talking with you about</a:t>
            </a:r>
            <a:r>
              <a:rPr lang="en-US" baseline="0" dirty="0" smtClean="0"/>
              <a:t> JavaScript and Backbone.js </a:t>
            </a:r>
            <a:r>
              <a:rPr lang="en-US" baseline="0" dirty="0" smtClean="0"/>
              <a:t>?</a:t>
            </a:r>
          </a:p>
          <a:p>
            <a:r>
              <a:rPr lang="en-US" dirty="0" smtClean="0"/>
              <a:t>Because Backbone </a:t>
            </a:r>
            <a:r>
              <a:rPr lang="en-US" dirty="0" smtClean="0"/>
              <a:t>fits into Drupal future</a:t>
            </a:r>
          </a:p>
          <a:p>
            <a:r>
              <a:rPr lang="en-US" dirty="0" smtClean="0"/>
              <a:t>The *Big</a:t>
            </a:r>
            <a:r>
              <a:rPr lang="en-US" baseline="0" dirty="0" smtClean="0"/>
              <a:t> picture* is this:</a:t>
            </a:r>
            <a:endParaRPr lang="en-US" dirty="0" smtClean="0"/>
          </a:p>
          <a:p>
            <a:r>
              <a:rPr lang="en-US" baseline="0" dirty="0" smtClean="0"/>
              <a:t>In the Backend, Drupal 8 will support natively </a:t>
            </a:r>
            <a:r>
              <a:rPr lang="en-US" baseline="0" dirty="0" err="1" smtClean="0"/>
              <a:t>RESTful</a:t>
            </a:r>
            <a:r>
              <a:rPr lang="en-US" baseline="0" dirty="0" smtClean="0"/>
              <a:t> calls, and in the frontend </a:t>
            </a:r>
            <a:r>
              <a:rPr lang="en-US" baseline="0" dirty="0" smtClean="0"/>
              <a:t>Backbone </a:t>
            </a:r>
            <a:r>
              <a:rPr lang="en-US" baseline="0" dirty="0" smtClean="0"/>
              <a:t>takes care of the User Interface, consuming the JSON data and rendering the HTML.</a:t>
            </a:r>
          </a:p>
          <a:p>
            <a:endParaRPr lang="en-US" baseline="0" dirty="0" smtClean="0"/>
          </a:p>
          <a:p>
            <a:r>
              <a:rPr lang="en-US" baseline="0" dirty="0" smtClean="0"/>
              <a:t>But before we start to get into details … [click]</a:t>
            </a:r>
            <a:endParaRPr lang="en-US" dirty="0" smtClean="0"/>
          </a:p>
        </p:txBody>
      </p:sp>
      <p:sp>
        <p:nvSpPr>
          <p:cNvPr id="4" name="Slide Number Placeholder 3"/>
          <p:cNvSpPr>
            <a:spLocks noGrp="1"/>
          </p:cNvSpPr>
          <p:nvPr>
            <p:ph type="sldNum" sz="quarter" idx="10"/>
          </p:nvPr>
        </p:nvSpPr>
        <p:spPr/>
        <p:txBody>
          <a:bodyPr/>
          <a:lstStyle/>
          <a:p>
            <a:fld id="{E604051A-EF02-4D47-A213-BB6512B4AA9E}" type="slidenum">
              <a:rPr lang="en-US" smtClean="0"/>
              <a:t>4</a:t>
            </a:fld>
            <a:endParaRPr lang="en-US"/>
          </a:p>
        </p:txBody>
      </p:sp>
    </p:spTree>
    <p:extLst>
      <p:ext uri="{BB962C8B-B14F-4D97-AF65-F5344CB8AC3E}">
        <p14:creationId xmlns:p14="http://schemas.microsoft.com/office/powerpoint/2010/main" val="3534474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a:t>
            </a:r>
            <a:r>
              <a:rPr lang="en-US" dirty="0" smtClean="0"/>
              <a:t>with the </a:t>
            </a:r>
            <a:r>
              <a:rPr lang="en-US" dirty="0" smtClean="0"/>
              <a:t>demo, oh</a:t>
            </a:r>
            <a:r>
              <a:rPr lang="en-US" baseline="0" dirty="0" smtClean="0"/>
              <a:t> yeah</a:t>
            </a:r>
          </a:p>
          <a:p>
            <a:endParaRPr lang="en-US" baseline="0" dirty="0" smtClean="0"/>
          </a:p>
          <a:p>
            <a:r>
              <a:rPr lang="en-US" baseline="0" dirty="0" smtClean="0"/>
              <a:t>I was thinking to demo a really basic TODO app, but better, I will show you a full complex web application we have been working on during these last months:</a:t>
            </a:r>
          </a:p>
          <a:p>
            <a:r>
              <a:rPr lang="en-US" baseline="0" dirty="0" smtClean="0"/>
              <a:t>The #</a:t>
            </a:r>
            <a:r>
              <a:rPr lang="en-US" baseline="0" dirty="0" err="1" smtClean="0"/>
              <a:t>AberdeenCloud</a:t>
            </a:r>
            <a:r>
              <a:rPr lang="en-US" baseline="0" dirty="0" smtClean="0"/>
              <a:t> web interface.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604051A-EF02-4D47-A213-BB6512B4AA9E}" type="slidenum">
              <a:rPr lang="en-US" smtClean="0"/>
              <a:t>5</a:t>
            </a:fld>
            <a:endParaRPr lang="en-US"/>
          </a:p>
        </p:txBody>
      </p:sp>
    </p:spTree>
    <p:extLst>
      <p:ext uri="{BB962C8B-B14F-4D97-AF65-F5344CB8AC3E}">
        <p14:creationId xmlns:p14="http://schemas.microsoft.com/office/powerpoint/2010/main" val="3534474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made the </a:t>
            </a:r>
            <a:r>
              <a:rPr lang="en-US" baseline="0" dirty="0" smtClean="0"/>
              <a:t>decision to build the interface with </a:t>
            </a:r>
            <a:r>
              <a:rPr lang="en-US" baseline="0" dirty="0" smtClean="0"/>
              <a:t>backbone </a:t>
            </a:r>
            <a:r>
              <a:rPr lang="en-US" baseline="0" dirty="0" smtClean="0"/>
              <a:t>and we don’t regret.</a:t>
            </a:r>
          </a:p>
          <a:p>
            <a:r>
              <a:rPr lang="en-US" baseline="0" dirty="0" smtClean="0"/>
              <a:t>It enforces you to follow healthy design patterns and has </a:t>
            </a:r>
            <a:r>
              <a:rPr lang="en-US" baseline="0" dirty="0" smtClean="0"/>
              <a:t>made </a:t>
            </a:r>
            <a:r>
              <a:rPr lang="en-US" baseline="0" dirty="0" smtClean="0"/>
              <a:t>our app much easier to maintain</a:t>
            </a:r>
          </a:p>
          <a:p>
            <a:endParaRPr lang="en-US" baseline="0" dirty="0" smtClean="0"/>
          </a:p>
          <a:p>
            <a:r>
              <a:rPr lang="en-US" baseline="0" dirty="0" smtClean="0"/>
              <a:t>Our backend doesn’t render any HTML, it’s all in the frontend. </a:t>
            </a:r>
          </a:p>
          <a:p>
            <a:r>
              <a:rPr lang="en-US" baseline="0" dirty="0" smtClean="0"/>
              <a:t>For </a:t>
            </a:r>
            <a:r>
              <a:rPr lang="en-US" baseline="0" dirty="0" smtClean="0"/>
              <a:t>the end </a:t>
            </a:r>
            <a:r>
              <a:rPr lang="en-US" baseline="0" dirty="0" smtClean="0"/>
              <a:t>user this translates to an extremely </a:t>
            </a:r>
            <a:r>
              <a:rPr lang="en-US" baseline="0" dirty="0" smtClean="0"/>
              <a:t>better user </a:t>
            </a:r>
            <a:r>
              <a:rPr lang="en-US" baseline="0" dirty="0" smtClean="0"/>
              <a:t>experience: </a:t>
            </a:r>
            <a:r>
              <a:rPr lang="en-US" baseline="0" dirty="0" smtClean="0"/>
              <a:t>the interface reacts </a:t>
            </a:r>
            <a:r>
              <a:rPr lang="en-US" baseline="0" dirty="0" smtClean="0"/>
              <a:t>instantly. </a:t>
            </a:r>
          </a:p>
          <a:p>
            <a:r>
              <a:rPr lang="en-US" baseline="0" dirty="0" smtClean="0"/>
              <a:t>Forget </a:t>
            </a:r>
            <a:r>
              <a:rPr lang="en-US" baseline="0" dirty="0" smtClean="0"/>
              <a:t>about refreshing pages</a:t>
            </a:r>
          </a:p>
          <a:p>
            <a:endParaRPr lang="en-US" baseline="0" dirty="0" smtClean="0"/>
          </a:p>
          <a:p>
            <a:r>
              <a:rPr lang="en-US" baseline="0" dirty="0" smtClean="0"/>
              <a:t>If Backbone </a:t>
            </a:r>
            <a:r>
              <a:rPr lang="en-US" baseline="0" dirty="0" smtClean="0"/>
              <a:t>has worked for us, I’m sure it can help </a:t>
            </a:r>
            <a:r>
              <a:rPr lang="en-US" baseline="0" dirty="0" smtClean="0"/>
              <a:t>you too in your next </a:t>
            </a:r>
            <a:r>
              <a:rPr lang="en-US" baseline="0" dirty="0" smtClean="0"/>
              <a:t>web app. </a:t>
            </a:r>
          </a:p>
          <a:p>
            <a:endParaRPr lang="en-US" baseline="0" dirty="0" smtClean="0"/>
          </a:p>
          <a:p>
            <a:r>
              <a:rPr lang="en-US" baseline="0" dirty="0" smtClean="0"/>
              <a:t>Let’s </a:t>
            </a:r>
            <a:r>
              <a:rPr lang="en-US" baseline="0" dirty="0" smtClean="0"/>
              <a:t>see how we have arrived to this point after a decade of web evolution</a:t>
            </a:r>
          </a:p>
        </p:txBody>
      </p:sp>
      <p:sp>
        <p:nvSpPr>
          <p:cNvPr id="4" name="Slide Number Placeholder 3"/>
          <p:cNvSpPr>
            <a:spLocks noGrp="1"/>
          </p:cNvSpPr>
          <p:nvPr>
            <p:ph type="sldNum" sz="quarter" idx="10"/>
          </p:nvPr>
        </p:nvSpPr>
        <p:spPr/>
        <p:txBody>
          <a:bodyPr/>
          <a:lstStyle/>
          <a:p>
            <a:fld id="{E604051A-EF02-4D47-A213-BB6512B4AA9E}" type="slidenum">
              <a:rPr lang="en-US" smtClean="0"/>
              <a:t>6</a:t>
            </a:fld>
            <a:endParaRPr lang="en-US"/>
          </a:p>
        </p:txBody>
      </p:sp>
    </p:spTree>
    <p:extLst>
      <p:ext uri="{BB962C8B-B14F-4D97-AF65-F5344CB8AC3E}">
        <p14:creationId xmlns:p14="http://schemas.microsoft.com/office/powerpoint/2010/main" val="3534474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a:t>
            </a:r>
            <a:r>
              <a:rPr lang="en-US" dirty="0" smtClean="0"/>
              <a:t>you remember how it was building web pages in 2000</a:t>
            </a:r>
            <a:r>
              <a:rPr lang="en-US" baseline="0" dirty="0" smtClean="0"/>
              <a:t> ?  I can’t remember anymore, but JavaScript was used those annoying alerts, dialogs, or pop-ups, it’s normal that JavaScript got a bad reputation from those days.</a:t>
            </a:r>
          </a:p>
          <a:p>
            <a:r>
              <a:rPr lang="en-US" baseline="0" dirty="0" smtClean="0"/>
              <a:t>[Click]</a:t>
            </a:r>
            <a:endParaRPr lang="en-US" baseline="0" dirty="0" smtClean="0"/>
          </a:p>
          <a:p>
            <a:r>
              <a:rPr lang="en-US" baseline="0" dirty="0" smtClean="0"/>
              <a:t>It was later on, about 2006 when we started to look JavaScript with different eyes, after Google released Gmail with a pure JavaScript interface. </a:t>
            </a:r>
            <a:r>
              <a:rPr lang="en-US" baseline="0" dirty="0" err="1" smtClean="0"/>
              <a:t>Whaa</a:t>
            </a:r>
            <a:r>
              <a:rPr lang="en-US" baseline="0" dirty="0" smtClean="0"/>
              <a:t>… you can do that with JavaScript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jQuery</a:t>
            </a:r>
            <a:r>
              <a:rPr lang="en-US" baseline="0" dirty="0" smtClean="0"/>
              <a:t> 1.0 was released by that time, but still most </a:t>
            </a:r>
            <a:r>
              <a:rPr lang="en-US" baseline="0" dirty="0" smtClean="0"/>
              <a:t>of websites were using JavaScript for some basic </a:t>
            </a:r>
            <a:r>
              <a:rPr lang="en-US" baseline="0" dirty="0" smtClean="0"/>
              <a:t>things, copy – pasting some </a:t>
            </a:r>
            <a:r>
              <a:rPr lang="en-US" baseline="0" dirty="0" err="1" smtClean="0"/>
              <a:t>javascript</a:t>
            </a:r>
            <a:r>
              <a:rPr lang="en-US" baseline="0" dirty="0" smtClean="0"/>
              <a:t> snippets in their HTML.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a:t>
            </a:r>
            <a:endParaRPr lang="en-US" baseline="0" dirty="0" smtClean="0"/>
          </a:p>
          <a:p>
            <a:r>
              <a:rPr lang="en-US" baseline="0" dirty="0" smtClean="0"/>
              <a:t>Now. 2012.  Many developers are using JavaScript for important tasks, and is sharing the heavy-lifting with the backend. </a:t>
            </a:r>
            <a:r>
              <a:rPr lang="en-US" baseline="0" dirty="0" smtClean="0"/>
              <a:t/>
            </a:r>
            <a:br>
              <a:rPr lang="en-US" baseline="0" dirty="0" smtClean="0"/>
            </a:br>
            <a:r>
              <a:rPr lang="en-US" baseline="0" dirty="0" smtClean="0"/>
              <a:t>Today we don’t add only couple of JavaScript snippets. Today it’s normal to build websites with dozens </a:t>
            </a:r>
            <a:r>
              <a:rPr lang="en-US" baseline="0" dirty="0" smtClean="0"/>
              <a:t>of </a:t>
            </a:r>
            <a:r>
              <a:rPr lang="en-US" baseline="0" dirty="0" err="1" smtClean="0"/>
              <a:t>javascript</a:t>
            </a:r>
            <a:r>
              <a:rPr lang="en-US" baseline="0" dirty="0" smtClean="0"/>
              <a:t> </a:t>
            </a:r>
            <a:r>
              <a:rPr lang="en-US" baseline="0" dirty="0" smtClean="0"/>
              <a:t>files, multiple 3</a:t>
            </a:r>
            <a:r>
              <a:rPr lang="en-US" baseline="30000" dirty="0" smtClean="0"/>
              <a:t>rd</a:t>
            </a:r>
            <a:r>
              <a:rPr lang="en-US" baseline="0" dirty="0" smtClean="0"/>
              <a:t> party libraries, and </a:t>
            </a:r>
            <a:r>
              <a:rPr lang="en-US" baseline="0" dirty="0" smtClean="0"/>
              <a:t>it’s </a:t>
            </a:r>
            <a:r>
              <a:rPr lang="en-US" baseline="0" dirty="0" smtClean="0"/>
              <a:t>becoming normal </a:t>
            </a:r>
            <a:r>
              <a:rPr lang="en-US" baseline="0" dirty="0" smtClean="0"/>
              <a:t>to have teams of front-end developers </a:t>
            </a:r>
            <a:r>
              <a:rPr lang="en-US" baseline="0" dirty="0" smtClean="0"/>
              <a:t>only to work in the interface.</a:t>
            </a:r>
            <a:endParaRPr lang="en-US" dirty="0" smtClean="0"/>
          </a:p>
        </p:txBody>
      </p:sp>
      <p:sp>
        <p:nvSpPr>
          <p:cNvPr id="4" name="Slide Number Placeholder 3"/>
          <p:cNvSpPr>
            <a:spLocks noGrp="1"/>
          </p:cNvSpPr>
          <p:nvPr>
            <p:ph type="sldNum" sz="quarter" idx="10"/>
          </p:nvPr>
        </p:nvSpPr>
        <p:spPr/>
        <p:txBody>
          <a:bodyPr/>
          <a:lstStyle/>
          <a:p>
            <a:fld id="{E604051A-EF02-4D47-A213-BB6512B4AA9E}" type="slidenum">
              <a:rPr lang="en-US" smtClean="0"/>
              <a:t>7</a:t>
            </a:fld>
            <a:endParaRPr lang="en-US"/>
          </a:p>
        </p:txBody>
      </p:sp>
    </p:spTree>
    <p:extLst>
      <p:ext uri="{BB962C8B-B14F-4D97-AF65-F5344CB8AC3E}">
        <p14:creationId xmlns:p14="http://schemas.microsoft.com/office/powerpoint/2010/main" val="79289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 you </a:t>
            </a:r>
            <a:r>
              <a:rPr lang="en-US" dirty="0" smtClean="0"/>
              <a:t>recognize this slogan? Whose slogan it is? </a:t>
            </a:r>
            <a:r>
              <a:rPr lang="en-US" baseline="0" dirty="0" smtClean="0"/>
              <a:t>Yeah</a:t>
            </a:r>
            <a:r>
              <a:rPr lang="en-US" baseline="0" dirty="0" smtClean="0"/>
              <a:t>, </a:t>
            </a:r>
            <a:r>
              <a:rPr lang="en-US" baseline="0" dirty="0" smtClean="0"/>
              <a:t>it is Java’s slogan. </a:t>
            </a:r>
            <a:r>
              <a:rPr lang="en-US" baseline="0" dirty="0" smtClean="0"/>
              <a:t>As you know Java has nothing to do with </a:t>
            </a:r>
            <a:r>
              <a:rPr lang="en-US" baseline="0" dirty="0" err="1" smtClean="0"/>
              <a:t>Javascript</a:t>
            </a:r>
            <a:r>
              <a:rPr lang="en-US" baseline="0" dirty="0" smtClean="0"/>
              <a:t>. They say that Java is </a:t>
            </a:r>
            <a:r>
              <a:rPr lang="en-US" baseline="0" dirty="0" smtClean="0"/>
              <a:t>to </a:t>
            </a:r>
            <a:r>
              <a:rPr lang="en-US" baseline="0" dirty="0" err="1" smtClean="0"/>
              <a:t>Javascript</a:t>
            </a:r>
            <a:r>
              <a:rPr lang="en-US" baseline="0" dirty="0" smtClean="0"/>
              <a:t> </a:t>
            </a:r>
            <a:r>
              <a:rPr lang="en-US" baseline="0" dirty="0" smtClean="0"/>
              <a:t>as Ham is to Hamster.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Although they are totally different, JavaScript </a:t>
            </a:r>
            <a:r>
              <a:rPr lang="en-US" dirty="0" smtClean="0"/>
              <a:t>is becoming the run-anywhere language that Java wanted to be.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 think about it, JavaScript is </a:t>
            </a:r>
            <a:r>
              <a:rPr lang="en-US" baseline="0" dirty="0" smtClean="0"/>
              <a:t>the only language that is shared across all main browsers. There is a JavaScript interpreter </a:t>
            </a:r>
            <a:r>
              <a:rPr lang="en-US" baseline="0" dirty="0" smtClean="0"/>
              <a:t>almost in all operative systems, in </a:t>
            </a:r>
            <a:r>
              <a:rPr lang="en-US" baseline="0" dirty="0" smtClean="0"/>
              <a:t>mobile phones, tablets and soon even in your </a:t>
            </a:r>
            <a:r>
              <a:rPr lang="en-US" baseline="0" dirty="0" smtClean="0"/>
              <a:t>TVs.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Javascript</a:t>
            </a:r>
            <a:r>
              <a:rPr lang="en-US" dirty="0" smtClean="0"/>
              <a:t> is here</a:t>
            </a:r>
            <a:r>
              <a:rPr lang="en-US" baseline="0" dirty="0" smtClean="0"/>
              <a:t> to </a:t>
            </a:r>
            <a:r>
              <a:rPr lang="en-US" baseline="0" dirty="0" smtClean="0"/>
              <a:t>stay for some time, </a:t>
            </a:r>
            <a:r>
              <a:rPr lang="en-US" baseline="0" dirty="0" smtClean="0"/>
              <a:t>so there </a:t>
            </a:r>
            <a:r>
              <a:rPr lang="en-US" baseline="0" dirty="0" smtClean="0"/>
              <a:t>are </a:t>
            </a:r>
            <a:r>
              <a:rPr lang="en-US" baseline="0" dirty="0" smtClean="0"/>
              <a:t>big benefits </a:t>
            </a:r>
            <a:r>
              <a:rPr lang="en-US" baseline="0" dirty="0" smtClean="0"/>
              <a:t>to program your frontend in </a:t>
            </a:r>
            <a:r>
              <a:rPr lang="en-US" baseline="0" dirty="0" smtClean="0"/>
              <a:t>JavaScript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Who programs in JavaScript? Who likes it? Who </a:t>
            </a:r>
            <a:r>
              <a:rPr lang="en-US" baseline="0" dirty="0" smtClean="0"/>
              <a:t>hates it </a:t>
            </a:r>
            <a:r>
              <a:rPr lang="en-US" baseline="0" dirty="0" smtClean="0"/>
              <a:t>? XD</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604051A-EF02-4D47-A213-BB6512B4AA9E}" type="slidenum">
              <a:rPr lang="en-US" smtClean="0"/>
              <a:t>8</a:t>
            </a:fld>
            <a:endParaRPr lang="en-US"/>
          </a:p>
        </p:txBody>
      </p:sp>
    </p:spTree>
    <p:extLst>
      <p:ext uri="{BB962C8B-B14F-4D97-AF65-F5344CB8AC3E}">
        <p14:creationId xmlns:p14="http://schemas.microsoft.com/office/powerpoint/2010/main" val="3534474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a:t>
            </a:r>
            <a:r>
              <a:rPr lang="en-US" dirty="0" smtClean="0"/>
              <a:t>is a screenshot </a:t>
            </a:r>
            <a:r>
              <a:rPr lang="en-US" dirty="0" smtClean="0"/>
              <a:t>that shows the Top </a:t>
            </a:r>
            <a:r>
              <a:rPr lang="en-US" dirty="0" smtClean="0"/>
              <a:t>Languages hosted </a:t>
            </a:r>
            <a:r>
              <a:rPr lang="en-US" dirty="0" smtClean="0"/>
              <a:t>on </a:t>
            </a:r>
            <a:r>
              <a:rPr lang="en-US" dirty="0" err="1" smtClean="0"/>
              <a:t>Github</a:t>
            </a:r>
            <a:r>
              <a:rPr lang="en-US" dirty="0" smtClean="0"/>
              <a:t>, </a:t>
            </a:r>
            <a:r>
              <a:rPr lang="en-US" dirty="0" smtClean="0"/>
              <a:t>number </a:t>
            </a:r>
            <a:r>
              <a:rPr lang="en-US" baseline="0" dirty="0" smtClean="0"/>
              <a:t>1 </a:t>
            </a:r>
            <a:r>
              <a:rPr lang="en-US" baseline="0" dirty="0" smtClean="0"/>
              <a:t>[Click], </a:t>
            </a:r>
            <a:r>
              <a:rPr lang="en-US" baseline="0" dirty="0" smtClean="0"/>
              <a:t>JavaScript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JavaScript is growing in</a:t>
            </a:r>
            <a:r>
              <a:rPr lang="en-US" baseline="0" dirty="0" smtClean="0"/>
              <a:t> other ways too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604051A-EF02-4D47-A213-BB6512B4AA9E}" type="slidenum">
              <a:rPr lang="en-US" smtClean="0"/>
              <a:t>9</a:t>
            </a:fld>
            <a:endParaRPr lang="en-US"/>
          </a:p>
        </p:txBody>
      </p:sp>
    </p:spTree>
    <p:extLst>
      <p:ext uri="{BB962C8B-B14F-4D97-AF65-F5344CB8AC3E}">
        <p14:creationId xmlns:p14="http://schemas.microsoft.com/office/powerpoint/2010/main" val="3534474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A4006BB-CBE0-4EB8-995D-B2C9EA189BA1}" type="datetimeFigureOut">
              <a:rPr lang="en-US"/>
              <a:pPr>
                <a:defRPr/>
              </a:pPr>
              <a:t>8/18/2012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E32BD8-66AE-4AC9-A1A1-A959458B4DA7}" type="slidenum">
              <a:rPr lang="en-US"/>
              <a:pPr>
                <a:defRPr/>
              </a:pPr>
              <a:t>‹#›</a:t>
            </a:fld>
            <a:endParaRPr lang="en-US"/>
          </a:p>
        </p:txBody>
      </p:sp>
    </p:spTree>
    <p:extLst>
      <p:ext uri="{BB962C8B-B14F-4D97-AF65-F5344CB8AC3E}">
        <p14:creationId xmlns:p14="http://schemas.microsoft.com/office/powerpoint/2010/main" val="3212917245"/>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3B3FBD-CBFB-47AC-857E-7CB6BB8D2693}" type="datetimeFigureOut">
              <a:rPr lang="en-US"/>
              <a:pPr>
                <a:defRPr/>
              </a:pPr>
              <a:t>8/18/2012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BAC43E-8473-4D44-ACC2-E47A4CBBAF18}" type="slidenum">
              <a:rPr lang="en-US"/>
              <a:pPr>
                <a:defRPr/>
              </a:pPr>
              <a:t>‹#›</a:t>
            </a:fld>
            <a:endParaRPr lang="en-US"/>
          </a:p>
        </p:txBody>
      </p:sp>
    </p:spTree>
    <p:extLst>
      <p:ext uri="{BB962C8B-B14F-4D97-AF65-F5344CB8AC3E}">
        <p14:creationId xmlns:p14="http://schemas.microsoft.com/office/powerpoint/2010/main" val="3324592615"/>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4986553-230B-4D4B-AC14-D062152ED40C}" type="datetimeFigureOut">
              <a:rPr lang="en-US"/>
              <a:pPr>
                <a:defRPr/>
              </a:pPr>
              <a:t>8/18/2012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FE419D-45EE-4529-ABD6-70048AA6744C}" type="slidenum">
              <a:rPr lang="en-US"/>
              <a:pPr>
                <a:defRPr/>
              </a:pPr>
              <a:t>‹#›</a:t>
            </a:fld>
            <a:endParaRPr lang="en-US"/>
          </a:p>
        </p:txBody>
      </p:sp>
    </p:spTree>
    <p:extLst>
      <p:ext uri="{BB962C8B-B14F-4D97-AF65-F5344CB8AC3E}">
        <p14:creationId xmlns:p14="http://schemas.microsoft.com/office/powerpoint/2010/main" val="4193831976"/>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A24709-64F7-4336-9DA9-BA81CA1F4687}" type="datetimeFigureOut">
              <a:rPr lang="en-US"/>
              <a:pPr>
                <a:defRPr/>
              </a:pPr>
              <a:t>8/18/2012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D115C6-DFA5-4561-903D-69396C8CCAB6}" type="slidenum">
              <a:rPr lang="en-US"/>
              <a:pPr>
                <a:defRPr/>
              </a:pPr>
              <a:t>‹#›</a:t>
            </a:fld>
            <a:endParaRPr lang="en-US"/>
          </a:p>
        </p:txBody>
      </p:sp>
    </p:spTree>
    <p:extLst>
      <p:ext uri="{BB962C8B-B14F-4D97-AF65-F5344CB8AC3E}">
        <p14:creationId xmlns:p14="http://schemas.microsoft.com/office/powerpoint/2010/main" val="2682490833"/>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E16B529-89AD-4E7D-9ED6-5BB53A72DB18}" type="datetimeFigureOut">
              <a:rPr lang="en-US"/>
              <a:pPr>
                <a:defRPr/>
              </a:pPr>
              <a:t>8/18/2012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13B48B-27F6-4A7D-99C0-688A7DBA8BEA}" type="slidenum">
              <a:rPr lang="en-US"/>
              <a:pPr>
                <a:defRPr/>
              </a:pPr>
              <a:t>‹#›</a:t>
            </a:fld>
            <a:endParaRPr lang="en-US"/>
          </a:p>
        </p:txBody>
      </p:sp>
    </p:spTree>
    <p:extLst>
      <p:ext uri="{BB962C8B-B14F-4D97-AF65-F5344CB8AC3E}">
        <p14:creationId xmlns:p14="http://schemas.microsoft.com/office/powerpoint/2010/main" val="663615134"/>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C54E1E-CD18-4A4D-89CE-A209316CEABE}" type="datetimeFigureOut">
              <a:rPr lang="en-US"/>
              <a:pPr>
                <a:defRPr/>
              </a:pPr>
              <a:t>8/18/2012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F63576-2F70-40FD-BC03-4E46D15D5C64}" type="slidenum">
              <a:rPr lang="en-US"/>
              <a:pPr>
                <a:defRPr/>
              </a:pPr>
              <a:t>‹#›</a:t>
            </a:fld>
            <a:endParaRPr lang="en-US"/>
          </a:p>
        </p:txBody>
      </p:sp>
    </p:spTree>
    <p:extLst>
      <p:ext uri="{BB962C8B-B14F-4D97-AF65-F5344CB8AC3E}">
        <p14:creationId xmlns:p14="http://schemas.microsoft.com/office/powerpoint/2010/main" val="1813858537"/>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AB04110-AFD6-47CB-AC1D-38A6B30FCA05}" type="datetimeFigureOut">
              <a:rPr lang="en-US"/>
              <a:pPr>
                <a:defRPr/>
              </a:pPr>
              <a:t>8/18/2012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23EE120-F1E6-4C6A-AF3B-8F40E6E49B3F}" type="slidenum">
              <a:rPr lang="en-US"/>
              <a:pPr>
                <a:defRPr/>
              </a:pPr>
              <a:t>‹#›</a:t>
            </a:fld>
            <a:endParaRPr lang="en-US"/>
          </a:p>
        </p:txBody>
      </p:sp>
    </p:spTree>
    <p:extLst>
      <p:ext uri="{BB962C8B-B14F-4D97-AF65-F5344CB8AC3E}">
        <p14:creationId xmlns:p14="http://schemas.microsoft.com/office/powerpoint/2010/main" val="826546252"/>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5A58CA7-13F0-4ECE-980B-34E6D085F6C8}" type="datetimeFigureOut">
              <a:rPr lang="en-US"/>
              <a:pPr>
                <a:defRPr/>
              </a:pPr>
              <a:t>8/18/2012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0A73C42-90BC-4EBA-BCDE-370846330E43}" type="slidenum">
              <a:rPr lang="en-US"/>
              <a:pPr>
                <a:defRPr/>
              </a:pPr>
              <a:t>‹#›</a:t>
            </a:fld>
            <a:endParaRPr lang="en-US"/>
          </a:p>
        </p:txBody>
      </p:sp>
    </p:spTree>
    <p:extLst>
      <p:ext uri="{BB962C8B-B14F-4D97-AF65-F5344CB8AC3E}">
        <p14:creationId xmlns:p14="http://schemas.microsoft.com/office/powerpoint/2010/main" val="1544053635"/>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A89FB67-BCBD-4B65-97B5-4F5ED81D396F}" type="datetimeFigureOut">
              <a:rPr lang="en-US"/>
              <a:pPr>
                <a:defRPr/>
              </a:pPr>
              <a:t>8/18/2012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EC35C6-0F13-4630-BFCE-0C881519E4EB}" type="slidenum">
              <a:rPr lang="en-US"/>
              <a:pPr>
                <a:defRPr/>
              </a:pPr>
              <a:t>‹#›</a:t>
            </a:fld>
            <a:endParaRPr lang="en-US"/>
          </a:p>
        </p:txBody>
      </p:sp>
    </p:spTree>
    <p:extLst>
      <p:ext uri="{BB962C8B-B14F-4D97-AF65-F5344CB8AC3E}">
        <p14:creationId xmlns:p14="http://schemas.microsoft.com/office/powerpoint/2010/main" val="2350459944"/>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A96D52-FEE5-4F5C-9E6D-8EAEDFF3E75F}" type="datetimeFigureOut">
              <a:rPr lang="en-US"/>
              <a:pPr>
                <a:defRPr/>
              </a:pPr>
              <a:t>8/18/2012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FA4EC0-35FB-41DD-818F-7F810086FF04}" type="slidenum">
              <a:rPr lang="en-US"/>
              <a:pPr>
                <a:defRPr/>
              </a:pPr>
              <a:t>‹#›</a:t>
            </a:fld>
            <a:endParaRPr lang="en-US"/>
          </a:p>
        </p:txBody>
      </p:sp>
    </p:spTree>
    <p:extLst>
      <p:ext uri="{BB962C8B-B14F-4D97-AF65-F5344CB8AC3E}">
        <p14:creationId xmlns:p14="http://schemas.microsoft.com/office/powerpoint/2010/main" val="2628420543"/>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446765-C2FC-4A7F-A430-49C8CC1E9643}" type="datetimeFigureOut">
              <a:rPr lang="en-US"/>
              <a:pPr>
                <a:defRPr/>
              </a:pPr>
              <a:t>8/18/2012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04FF5D-6E64-4BDE-949A-35FD8361771F}" type="slidenum">
              <a:rPr lang="en-US"/>
              <a:pPr>
                <a:defRPr/>
              </a:pPr>
              <a:t>‹#›</a:t>
            </a:fld>
            <a:endParaRPr lang="en-US"/>
          </a:p>
        </p:txBody>
      </p:sp>
    </p:spTree>
    <p:extLst>
      <p:ext uri="{BB962C8B-B14F-4D97-AF65-F5344CB8AC3E}">
        <p14:creationId xmlns:p14="http://schemas.microsoft.com/office/powerpoint/2010/main" val="2909943129"/>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l="-8000" r="-8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11E1D3D-76DB-4DAA-B3DA-3096938FD7CC}" type="datetimeFigureOut">
              <a:rPr lang="en-US"/>
              <a:pPr>
                <a:defRPr/>
              </a:pPr>
              <a:t>8/18/2012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46804BB-E11B-46CC-8F75-B111791CC3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6.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 9"/>
          <p:cNvPicPr>
            <a:picLocks noChangeAspect="1"/>
          </p:cNvPicPr>
          <p:nvPr/>
        </p:nvPicPr>
        <p:blipFill>
          <a:blip r:embed="rId3"/>
          <a:stretch>
            <a:fillRect/>
          </a:stretch>
        </p:blipFill>
        <p:spPr>
          <a:xfrm>
            <a:off x="0" y="0"/>
            <a:ext cx="9144000" cy="6858000"/>
          </a:xfrm>
          <a:prstGeom prst="rect">
            <a:avLst/>
          </a:prstGeom>
        </p:spPr>
      </p:pic>
      <p:sp>
        <p:nvSpPr>
          <p:cNvPr id="7" name="Content Placeholder 5"/>
          <p:cNvSpPr txBox="1">
            <a:spLocks/>
          </p:cNvSpPr>
          <p:nvPr/>
        </p:nvSpPr>
        <p:spPr bwMode="auto">
          <a:xfrm>
            <a:off x="-86" y="4114800"/>
            <a:ext cx="9144086" cy="2743200"/>
          </a:xfrm>
          <a:prstGeom prst="rect">
            <a:avLst/>
          </a:prstGeom>
          <a:solidFill>
            <a:schemeClr val="tx1">
              <a:alpha val="58000"/>
            </a:schemeClr>
          </a:solidFill>
          <a:ln>
            <a:noFill/>
          </a:ln>
          <a:effectLst>
            <a:outerShdw blurRad="50800" dist="38100" dir="5400000" algn="t" rotWithShape="0">
              <a:prstClr val="black">
                <a:alpha val="40000"/>
              </a:prstClr>
            </a:outerShdw>
          </a:effectLst>
          <a:extLst/>
        </p:spPr>
        <p:txBody>
          <a:bodyPr vert="horz" wrap="square" lIns="91440" tIns="45720" rIns="91440" bIns="45720" numCol="1" rtlCol="0" anchor="t" anchorCtr="0" compatLnSpc="1">
            <a:prstTxWarp prst="textNoShape">
              <a:avLst/>
            </a:prstTxWarp>
            <a:norm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US" dirty="0" smtClean="0">
                <a:solidFill>
                  <a:schemeClr val="bg1"/>
                </a:solidFill>
              </a:rPr>
              <a:t>        </a:t>
            </a:r>
          </a:p>
          <a:p>
            <a:pPr fontAlgn="auto">
              <a:spcAft>
                <a:spcPts val="0"/>
              </a:spcAft>
              <a:defRPr/>
            </a:pPr>
            <a:endParaRPr lang="en-US" dirty="0" smtClean="0">
              <a:solidFill>
                <a:schemeClr val="bg1"/>
              </a:solidFill>
            </a:endParaRPr>
          </a:p>
          <a:p>
            <a:pPr lvl="1" fontAlgn="auto">
              <a:spcAft>
                <a:spcPts val="0"/>
              </a:spcAft>
              <a:buFont typeface="Arial" pitchFamily="34" charset="0"/>
              <a:buChar char="–"/>
              <a:defRPr/>
            </a:pPr>
            <a:endParaRPr lang="en-US" dirty="0" smtClean="0">
              <a:solidFill>
                <a:schemeClr val="bg1"/>
              </a:solidFill>
            </a:endParaRPr>
          </a:p>
          <a:p>
            <a:pPr fontAlgn="auto">
              <a:spcAft>
                <a:spcPts val="0"/>
              </a:spcAft>
              <a:buFont typeface="Arial" pitchFamily="34" charset="0"/>
              <a:buChar char="•"/>
              <a:defRPr/>
            </a:pPr>
            <a:endParaRPr lang="en-US" dirty="0" smtClean="0">
              <a:solidFill>
                <a:schemeClr val="bg1"/>
              </a:solidFill>
            </a:endParaRPr>
          </a:p>
          <a:p>
            <a:pPr fontAlgn="auto">
              <a:spcAft>
                <a:spcPts val="0"/>
              </a:spcAft>
              <a:buFont typeface="Arial" pitchFamily="34" charset="0"/>
              <a:buChar char="•"/>
              <a:defRPr/>
            </a:pPr>
            <a:endParaRPr lang="en-US" dirty="0" smtClean="0">
              <a:solidFill>
                <a:schemeClr val="bg1"/>
              </a:solidFill>
            </a:endParaRPr>
          </a:p>
          <a:p>
            <a:pPr fontAlgn="auto">
              <a:spcAft>
                <a:spcPts val="0"/>
              </a:spcAft>
              <a:buFont typeface="Arial" pitchFamily="34" charset="0"/>
              <a:buChar char="•"/>
              <a:defRPr/>
            </a:pPr>
            <a:endParaRPr lang="en-US" dirty="0" smtClean="0">
              <a:solidFill>
                <a:schemeClr val="bg1"/>
              </a:solidFill>
            </a:endParaRPr>
          </a:p>
          <a:p>
            <a:pPr fontAlgn="auto">
              <a:spcAft>
                <a:spcPts val="0"/>
              </a:spcAft>
              <a:buFont typeface="Arial" pitchFamily="34" charset="0"/>
              <a:buChar char="•"/>
              <a:defRPr/>
            </a:pPr>
            <a:endParaRPr lang="en-US" dirty="0" smtClean="0">
              <a:solidFill>
                <a:schemeClr val="bg1"/>
              </a:solidFill>
            </a:endParaRPr>
          </a:p>
        </p:txBody>
      </p:sp>
      <p:sp>
        <p:nvSpPr>
          <p:cNvPr id="8" name="Title 1"/>
          <p:cNvSpPr>
            <a:spLocks noGrp="1"/>
          </p:cNvSpPr>
          <p:nvPr>
            <p:ph type="ctrTitle"/>
          </p:nvPr>
        </p:nvSpPr>
        <p:spPr>
          <a:xfrm>
            <a:off x="609600" y="4343400"/>
            <a:ext cx="8229600" cy="1851025"/>
          </a:xfrm>
          <a:effectLst>
            <a:outerShdw blurRad="50800" dist="38100" dir="5400000" algn="t" rotWithShape="0">
              <a:prstClr val="black">
                <a:alpha val="40000"/>
              </a:prstClr>
            </a:outerShdw>
          </a:effectLst>
        </p:spPr>
        <p:txBody>
          <a:bodyPr rtlCol="0">
            <a:noAutofit/>
          </a:bodyPr>
          <a:lstStyle/>
          <a:p>
            <a:pPr fontAlgn="auto">
              <a:spcAft>
                <a:spcPts val="0"/>
              </a:spcAft>
              <a:defRPr/>
            </a:pPr>
            <a:r>
              <a:rPr lang="en-US" sz="6000" b="1" dirty="0" smtClean="0">
                <a:solidFill>
                  <a:schemeClr val="bg1"/>
                </a:solidFill>
                <a:effectLst>
                  <a:outerShdw blurRad="38100" dist="38100" dir="2700000" algn="tl">
                    <a:srgbClr val="000000">
                      <a:alpha val="43137"/>
                    </a:srgbClr>
                  </a:outerShdw>
                </a:effectLst>
                <a:latin typeface="Garamond" pitchFamily="18" charset="0"/>
                <a:cs typeface="Aharoni" pitchFamily="2" charset="-79"/>
              </a:rPr>
              <a:t>Backbone.js</a:t>
            </a:r>
            <a:r>
              <a:rPr lang="en-US" sz="5400" b="1" dirty="0" smtClean="0">
                <a:solidFill>
                  <a:schemeClr val="bg1"/>
                </a:solidFill>
                <a:effectLst>
                  <a:outerShdw blurRad="38100" dist="38100" dir="2700000" algn="tl">
                    <a:srgbClr val="000000">
                      <a:alpha val="43137"/>
                    </a:srgbClr>
                  </a:outerShdw>
                </a:effectLst>
                <a:latin typeface="Garamond" pitchFamily="18" charset="0"/>
                <a:cs typeface="Aharoni" pitchFamily="2" charset="-79"/>
              </a:rPr>
              <a:t> </a:t>
            </a:r>
            <a:r>
              <a:rPr lang="en-US" b="1" dirty="0" smtClean="0">
                <a:solidFill>
                  <a:schemeClr val="bg1"/>
                </a:solidFill>
                <a:effectLst>
                  <a:outerShdw blurRad="38100" dist="38100" dir="2700000" algn="tl">
                    <a:srgbClr val="000000">
                      <a:alpha val="43137"/>
                    </a:srgbClr>
                  </a:outerShdw>
                </a:effectLst>
                <a:cs typeface="Aharoni" pitchFamily="2" charset="-79"/>
              </a:rPr>
              <a:t>in the Front-end</a:t>
            </a:r>
            <a:r>
              <a:rPr lang="en-US" sz="6000" b="1" dirty="0" smtClean="0">
                <a:solidFill>
                  <a:schemeClr val="bg1"/>
                </a:solidFill>
                <a:effectLst>
                  <a:outerShdw blurRad="38100" dist="38100" dir="2700000" algn="tl">
                    <a:srgbClr val="000000">
                      <a:alpha val="43137"/>
                    </a:srgbClr>
                  </a:outerShdw>
                </a:effectLst>
                <a:cs typeface="Aharoni" pitchFamily="2" charset="-79"/>
              </a:rPr>
              <a:t/>
            </a:r>
            <a:br>
              <a:rPr lang="en-US" sz="6000" b="1" dirty="0" smtClean="0">
                <a:solidFill>
                  <a:schemeClr val="bg1"/>
                </a:solidFill>
                <a:effectLst>
                  <a:outerShdw blurRad="38100" dist="38100" dir="2700000" algn="tl">
                    <a:srgbClr val="000000">
                      <a:alpha val="43137"/>
                    </a:srgbClr>
                  </a:outerShdw>
                </a:effectLst>
                <a:cs typeface="Aharoni" pitchFamily="2" charset="-79"/>
              </a:rPr>
            </a:br>
            <a:r>
              <a:rPr lang="en-US" sz="3600" b="1" dirty="0" smtClean="0">
                <a:solidFill>
                  <a:schemeClr val="accent1">
                    <a:lumMod val="20000"/>
                    <a:lumOff val="80000"/>
                  </a:schemeClr>
                </a:solidFill>
                <a:effectLst>
                  <a:outerShdw blurRad="38100" dist="38100" dir="2700000" algn="tl">
                    <a:srgbClr val="000000">
                      <a:alpha val="43137"/>
                    </a:srgbClr>
                  </a:outerShdw>
                </a:effectLst>
                <a:cs typeface="Arial" pitchFamily="34" charset="0"/>
              </a:rPr>
              <a:t>David </a:t>
            </a:r>
            <a:r>
              <a:rPr lang="en-US" sz="3600" b="1" dirty="0" err="1" smtClean="0">
                <a:solidFill>
                  <a:schemeClr val="accent1">
                    <a:lumMod val="20000"/>
                    <a:lumOff val="80000"/>
                  </a:schemeClr>
                </a:solidFill>
                <a:effectLst>
                  <a:outerShdw blurRad="38100" dist="38100" dir="2700000" algn="tl">
                    <a:srgbClr val="000000">
                      <a:alpha val="43137"/>
                    </a:srgbClr>
                  </a:outerShdw>
                </a:effectLst>
                <a:cs typeface="Arial" pitchFamily="34" charset="0"/>
              </a:rPr>
              <a:t>Corbacho</a:t>
            </a:r>
            <a:r>
              <a:rPr lang="en-US" sz="3600" b="1" dirty="0" smtClean="0">
                <a:solidFill>
                  <a:schemeClr val="accent1">
                    <a:lumMod val="20000"/>
                    <a:lumOff val="80000"/>
                  </a:schemeClr>
                </a:solidFill>
                <a:effectLst>
                  <a:outerShdw blurRad="38100" dist="38100" dir="2700000" algn="tl">
                    <a:srgbClr val="000000">
                      <a:alpha val="43137"/>
                    </a:srgbClr>
                  </a:outerShdw>
                </a:effectLst>
                <a:cs typeface="Arial" pitchFamily="34" charset="0"/>
              </a:rPr>
              <a:t> </a:t>
            </a:r>
            <a:r>
              <a:rPr lang="en-US" sz="3600" b="1" dirty="0" err="1" smtClean="0">
                <a:solidFill>
                  <a:schemeClr val="accent1">
                    <a:lumMod val="20000"/>
                    <a:lumOff val="80000"/>
                  </a:schemeClr>
                </a:solidFill>
                <a:effectLst>
                  <a:outerShdw blurRad="38100" dist="38100" dir="2700000" algn="tl">
                    <a:srgbClr val="000000">
                      <a:alpha val="43137"/>
                    </a:srgbClr>
                  </a:outerShdw>
                </a:effectLst>
                <a:cs typeface="Arial" pitchFamily="34" charset="0"/>
              </a:rPr>
              <a:t>Román</a:t>
            </a:r>
            <a:r>
              <a:rPr lang="en-US" sz="3600" b="1" dirty="0" smtClean="0">
                <a:solidFill>
                  <a:schemeClr val="accent1">
                    <a:lumMod val="20000"/>
                    <a:lumOff val="80000"/>
                  </a:schemeClr>
                </a:solidFill>
                <a:effectLst>
                  <a:outerShdw blurRad="38100" dist="38100" dir="2700000" algn="tl">
                    <a:srgbClr val="000000">
                      <a:alpha val="43137"/>
                    </a:srgbClr>
                  </a:outerShdw>
                </a:effectLst>
                <a:cs typeface="Arial" pitchFamily="34" charset="0"/>
              </a:rPr>
              <a:t/>
            </a:r>
            <a:br>
              <a:rPr lang="en-US" sz="3600" b="1" dirty="0" smtClean="0">
                <a:solidFill>
                  <a:schemeClr val="accent1">
                    <a:lumMod val="20000"/>
                    <a:lumOff val="80000"/>
                  </a:schemeClr>
                </a:solidFill>
                <a:effectLst>
                  <a:outerShdw blurRad="38100" dist="38100" dir="2700000" algn="tl">
                    <a:srgbClr val="000000">
                      <a:alpha val="43137"/>
                    </a:srgbClr>
                  </a:outerShdw>
                </a:effectLst>
                <a:cs typeface="Arial" pitchFamily="34" charset="0"/>
              </a:rPr>
            </a:br>
            <a:r>
              <a:rPr lang="en-US" sz="3600" b="1" dirty="0" smtClean="0">
                <a:solidFill>
                  <a:schemeClr val="accent1">
                    <a:lumMod val="20000"/>
                    <a:lumOff val="80000"/>
                  </a:schemeClr>
                </a:solidFill>
                <a:effectLst>
                  <a:outerShdw blurRad="38100" dist="38100" dir="2700000" algn="tl">
                    <a:srgbClr val="000000">
                      <a:alpha val="43137"/>
                    </a:srgbClr>
                  </a:outerShdw>
                </a:effectLst>
                <a:cs typeface="Arial" pitchFamily="34" charset="0"/>
              </a:rPr>
              <a:t>Ethan Winn</a:t>
            </a:r>
            <a:endParaRPr lang="en-US" sz="4000" b="1" dirty="0">
              <a:solidFill>
                <a:schemeClr val="accent1">
                  <a:lumMod val="20000"/>
                  <a:lumOff val="80000"/>
                </a:schemeClr>
              </a:solidFill>
              <a:effectLst>
                <a:outerShdw blurRad="38100" dist="38100" dir="2700000" algn="tl">
                  <a:srgbClr val="000000">
                    <a:alpha val="43137"/>
                  </a:srgbClr>
                </a:outerShdw>
              </a:effectLst>
              <a:cs typeface="Arial" pitchFamily="34" charset="0"/>
            </a:endParaRPr>
          </a:p>
        </p:txBody>
      </p:sp>
      <p:cxnSp>
        <p:nvCxnSpPr>
          <p:cNvPr id="9" name="Straight Connector 8"/>
          <p:cNvCxnSpPr/>
          <p:nvPr/>
        </p:nvCxnSpPr>
        <p:spPr>
          <a:xfrm>
            <a:off x="-86" y="4114800"/>
            <a:ext cx="9144086"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037897"/>
      </p:ext>
    </p:extLst>
  </p:cSld>
  <p:clrMapOvr>
    <a:masterClrMapping/>
  </p:clrMapOvr>
  <mc:AlternateContent xmlns:mc="http://schemas.openxmlformats.org/markup-compatibility/2006" xmlns:p14="http://schemas.microsoft.com/office/powerpoint/2010/main">
    <mc:Choice Requires="p14">
      <p:transition spd="slow" advTm="33624">
        <p14:prism isContent="1" isInverted="1"/>
      </p:transition>
    </mc:Choice>
    <mc:Fallback xmlns="">
      <p:transition spd="slow" advTm="33624">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304800"/>
            <a:ext cx="9144086" cy="6553200"/>
          </a:xfrm>
          <a:solidFill>
            <a:schemeClr val="tx1"/>
          </a:solidFill>
        </p:spPr>
        <p:txBody>
          <a:bodyPr rtlCol="0">
            <a:normAutofit/>
          </a:bodyPr>
          <a:lstStyle/>
          <a:p>
            <a:pPr marL="0" lvl="0" indent="0" algn="ctr">
              <a:lnSpc>
                <a:spcPct val="150000"/>
              </a:lnSpc>
              <a:buNone/>
            </a:pPr>
            <a:r>
              <a:rPr lang="en-US" sz="4400" b="1" dirty="0" smtClean="0">
                <a:solidFill>
                  <a:prstClr val="white"/>
                </a:solidFill>
                <a:latin typeface="Garamond" pitchFamily="18" charset="0"/>
              </a:rPr>
              <a:t>JavaScript </a:t>
            </a:r>
            <a:r>
              <a:rPr lang="en-US" sz="4400" b="1" dirty="0">
                <a:solidFill>
                  <a:prstClr val="white"/>
                </a:solidFill>
                <a:latin typeface="Garamond" pitchFamily="18" charset="0"/>
              </a:rPr>
              <a:t>is </a:t>
            </a:r>
            <a:r>
              <a:rPr lang="en-US" sz="4400" b="1" dirty="0" smtClean="0">
                <a:solidFill>
                  <a:prstClr val="white"/>
                </a:solidFill>
                <a:latin typeface="Garamond" pitchFamily="18" charset="0"/>
              </a:rPr>
              <a:t>getting fat</a:t>
            </a:r>
            <a:endParaRPr lang="en-US" sz="1400" dirty="0" smtClean="0">
              <a:solidFill>
                <a:schemeClr val="bg1"/>
              </a:solidFill>
              <a:latin typeface="Garamond" pitchFamily="18" charset="0"/>
            </a:endParaRPr>
          </a:p>
          <a:p>
            <a:pPr marL="0" indent="0" fontAlgn="auto">
              <a:spcAft>
                <a:spcPts val="0"/>
              </a:spcAft>
              <a:buNone/>
              <a:defRPr/>
            </a:pPr>
            <a:endParaRPr lang="en-US" sz="1800" dirty="0">
              <a:solidFill>
                <a:schemeClr val="bg1"/>
              </a:solidFill>
              <a:latin typeface="Garamond" pitchFamily="18" charset="0"/>
            </a:endParaRPr>
          </a:p>
          <a:p>
            <a:pPr fontAlgn="auto">
              <a:spcAft>
                <a:spcPts val="0"/>
              </a:spcAft>
              <a:buFont typeface="Arial" pitchFamily="34" charset="0"/>
              <a:buChar char="•"/>
              <a:defRPr/>
            </a:pPr>
            <a:endParaRPr lang="en-US" dirty="0" smtClean="0">
              <a:solidFill>
                <a:schemeClr val="bg1"/>
              </a:solidFill>
            </a:endParaRPr>
          </a:p>
          <a:p>
            <a:pPr fontAlgn="auto">
              <a:spcAft>
                <a:spcPts val="0"/>
              </a:spcAft>
              <a:buFont typeface="Arial" pitchFamily="34" charset="0"/>
              <a:buChar char="•"/>
              <a:defRPr/>
            </a:pPr>
            <a:endParaRPr lang="en-US" dirty="0" smtClean="0">
              <a:solidFill>
                <a:schemeClr val="bg1"/>
              </a:solidFill>
            </a:endParaRPr>
          </a:p>
        </p:txBody>
      </p:sp>
      <p:cxnSp>
        <p:nvCxnSpPr>
          <p:cNvPr id="7" name="Straight Connector 6"/>
          <p:cNvCxnSpPr/>
          <p:nvPr/>
        </p:nvCxnSpPr>
        <p:spPr>
          <a:xfrm>
            <a:off x="0" y="304800"/>
            <a:ext cx="9144086"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229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347312">
            <a:off x="8194675" y="30163"/>
            <a:ext cx="8223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Kor\Desktop\tre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504003"/>
            <a:ext cx="8961238" cy="420159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09600" y="1393448"/>
            <a:ext cx="1524000" cy="892552"/>
          </a:xfrm>
          <a:prstGeom prst="rect">
            <a:avLst/>
          </a:prstGeom>
          <a:noFill/>
          <a:ln>
            <a:solidFill>
              <a:schemeClr val="accent1">
                <a:lumMod val="60000"/>
                <a:lumOff val="40000"/>
              </a:schemeClr>
            </a:solidFill>
          </a:ln>
          <a:effectLst>
            <a:glow rad="63500">
              <a:schemeClr val="accent2">
                <a:satMod val="175000"/>
                <a:alpha val="40000"/>
              </a:schemeClr>
            </a:glow>
          </a:effectLst>
        </p:spPr>
        <p:txBody>
          <a:bodyPr wrap="square" rtlCol="0">
            <a:spAutoFit/>
          </a:bodyPr>
          <a:lstStyle/>
          <a:p>
            <a:pPr algn="ctr"/>
            <a:r>
              <a:rPr lang="en-US" sz="2000" b="1" dirty="0" smtClean="0">
                <a:solidFill>
                  <a:schemeClr val="bg1"/>
                </a:solidFill>
              </a:rPr>
              <a:t>Nov 2010</a:t>
            </a:r>
            <a:br>
              <a:rPr lang="en-US" sz="2000" b="1" dirty="0" smtClean="0">
                <a:solidFill>
                  <a:schemeClr val="bg1"/>
                </a:solidFill>
              </a:rPr>
            </a:br>
            <a:r>
              <a:rPr lang="en-US" sz="1200" b="1" dirty="0" smtClean="0">
                <a:solidFill>
                  <a:schemeClr val="bg1"/>
                </a:solidFill>
              </a:rPr>
              <a:t/>
            </a:r>
            <a:br>
              <a:rPr lang="en-US" sz="1200" b="1" dirty="0" smtClean="0">
                <a:solidFill>
                  <a:schemeClr val="bg1"/>
                </a:solidFill>
              </a:rPr>
            </a:br>
            <a:r>
              <a:rPr lang="en-US" sz="2000" b="1" dirty="0" smtClean="0">
                <a:solidFill>
                  <a:schemeClr val="bg1"/>
                </a:solidFill>
              </a:rPr>
              <a:t>113 </a:t>
            </a:r>
            <a:r>
              <a:rPr lang="en-US" sz="2000" b="1" dirty="0" err="1" smtClean="0">
                <a:solidFill>
                  <a:schemeClr val="bg1"/>
                </a:solidFill>
              </a:rPr>
              <a:t>kB</a:t>
            </a:r>
            <a:endParaRPr lang="en-US" sz="2000" b="1" dirty="0">
              <a:solidFill>
                <a:schemeClr val="bg1"/>
              </a:solidFill>
            </a:endParaRPr>
          </a:p>
        </p:txBody>
      </p:sp>
      <p:sp>
        <p:nvSpPr>
          <p:cNvPr id="12" name="TextBox 11"/>
          <p:cNvSpPr txBox="1"/>
          <p:nvPr/>
        </p:nvSpPr>
        <p:spPr>
          <a:xfrm>
            <a:off x="6701790" y="1219200"/>
            <a:ext cx="1828800" cy="1138773"/>
          </a:xfrm>
          <a:prstGeom prst="rect">
            <a:avLst/>
          </a:prstGeom>
          <a:noFill/>
          <a:ln>
            <a:solidFill>
              <a:schemeClr val="accent1">
                <a:lumMod val="60000"/>
                <a:lumOff val="40000"/>
              </a:schemeClr>
            </a:solidFill>
          </a:ln>
          <a:effectLst>
            <a:glow rad="101600">
              <a:schemeClr val="accent2">
                <a:satMod val="175000"/>
                <a:alpha val="40000"/>
              </a:schemeClr>
            </a:glow>
          </a:effectLst>
        </p:spPr>
        <p:txBody>
          <a:bodyPr wrap="square" rtlCol="0">
            <a:spAutoFit/>
          </a:bodyPr>
          <a:lstStyle/>
          <a:p>
            <a:pPr algn="ctr"/>
            <a:r>
              <a:rPr lang="en-US" sz="2400" dirty="0" smtClean="0">
                <a:solidFill>
                  <a:schemeClr val="bg1"/>
                </a:solidFill>
              </a:rPr>
              <a:t>July 2012</a:t>
            </a:r>
          </a:p>
          <a:p>
            <a:pPr algn="ctr"/>
            <a:r>
              <a:rPr lang="en-US" sz="1100" dirty="0" smtClean="0">
                <a:solidFill>
                  <a:schemeClr val="bg1"/>
                </a:solidFill>
              </a:rPr>
              <a:t/>
            </a:r>
            <a:br>
              <a:rPr lang="en-US" sz="1100" dirty="0" smtClean="0">
                <a:solidFill>
                  <a:schemeClr val="bg1"/>
                </a:solidFill>
              </a:rPr>
            </a:br>
            <a:r>
              <a:rPr lang="en-US" sz="3200" b="1" dirty="0" smtClean="0">
                <a:solidFill>
                  <a:schemeClr val="bg1"/>
                </a:solidFill>
              </a:rPr>
              <a:t>215 </a:t>
            </a:r>
            <a:r>
              <a:rPr lang="en-US" sz="3200" b="1" dirty="0" err="1" smtClean="0">
                <a:solidFill>
                  <a:schemeClr val="bg1"/>
                </a:solidFill>
              </a:rPr>
              <a:t>kB</a:t>
            </a:r>
            <a:endParaRPr lang="en-US" sz="3200" b="1" dirty="0">
              <a:solidFill>
                <a:schemeClr val="bg1"/>
              </a:solidFill>
            </a:endParaRPr>
          </a:p>
        </p:txBody>
      </p:sp>
      <p:sp>
        <p:nvSpPr>
          <p:cNvPr id="13" name="TextBox 12"/>
          <p:cNvSpPr txBox="1"/>
          <p:nvPr/>
        </p:nvSpPr>
        <p:spPr>
          <a:xfrm>
            <a:off x="76200" y="6336268"/>
            <a:ext cx="3352801" cy="369332"/>
          </a:xfrm>
          <a:prstGeom prst="rect">
            <a:avLst/>
          </a:prstGeom>
          <a:noFill/>
        </p:spPr>
        <p:txBody>
          <a:bodyPr wrap="square" rtlCol="0">
            <a:spAutoFit/>
          </a:bodyPr>
          <a:lstStyle/>
          <a:p>
            <a:r>
              <a:rPr lang="en-US" dirty="0"/>
              <a:t>http://httparchive.org/trends.php</a:t>
            </a:r>
          </a:p>
        </p:txBody>
      </p:sp>
      <p:pic>
        <p:nvPicPr>
          <p:cNvPr id="14" name="Picture 2" descr="C:\Users\Kor\Desktop\aberde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340548"/>
            <a:ext cx="1676399" cy="26905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842454"/>
      </p:ext>
    </p:extLst>
  </p:cSld>
  <p:clrMapOvr>
    <a:masterClrMapping/>
  </p:clrMapOvr>
  <mc:AlternateContent xmlns:mc="http://schemas.openxmlformats.org/markup-compatibility/2006" xmlns:p14="http://schemas.microsoft.com/office/powerpoint/2010/main">
    <mc:Choice Requires="p14">
      <p:transition spd="slow" advTm="45129">
        <p14:prism isContent="1" isInverted="1"/>
      </p:transition>
    </mc:Choice>
    <mc:Fallback xmlns="">
      <p:transition spd="slow" advTm="45129">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Kor\Desktop\baby_w_spaghetti_mess_4987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23235"/>
            <a:ext cx="5238750" cy="5972175"/>
          </a:xfrm>
          <a:prstGeom prst="rect">
            <a:avLst/>
          </a:prstGeom>
          <a:noFill/>
          <a:ln w="19050">
            <a:solidFill>
              <a:schemeClr val="bg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067550" y="1295400"/>
            <a:ext cx="2133600" cy="769441"/>
          </a:xfrm>
          <a:prstGeom prst="rect">
            <a:avLst/>
          </a:prstGeom>
          <a:noFill/>
        </p:spPr>
        <p:txBody>
          <a:bodyPr wrap="square" rtlCol="0">
            <a:spAutoFit/>
          </a:bodyPr>
          <a:lstStyle/>
          <a:p>
            <a:r>
              <a:rPr lang="en-US" sz="4400" b="1" dirty="0" smtClean="0">
                <a:solidFill>
                  <a:schemeClr val="bg1"/>
                </a:solidFill>
              </a:rPr>
              <a:t>Help!</a:t>
            </a:r>
            <a:endParaRPr lang="en-US" sz="4400" b="1" dirty="0">
              <a:solidFill>
                <a:schemeClr val="bg1"/>
              </a:solidFill>
            </a:endParaRPr>
          </a:p>
        </p:txBody>
      </p:sp>
    </p:spTree>
    <p:extLst>
      <p:ext uri="{BB962C8B-B14F-4D97-AF65-F5344CB8AC3E}">
        <p14:creationId xmlns:p14="http://schemas.microsoft.com/office/powerpoint/2010/main" val="2515588751"/>
      </p:ext>
    </p:extLst>
  </p:cSld>
  <p:clrMapOvr>
    <a:masterClrMapping/>
  </p:clrMapOvr>
  <mc:AlternateContent xmlns:mc="http://schemas.openxmlformats.org/markup-compatibility/2006" xmlns:p14="http://schemas.microsoft.com/office/powerpoint/2010/main">
    <mc:Choice Requires="p14">
      <p:transition spd="slow" advTm="61498">
        <p14:prism isContent="1" isInverted="1"/>
      </p:transition>
    </mc:Choice>
    <mc:Fallback xmlns="">
      <p:transition spd="slow" advTm="61498">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304800"/>
            <a:ext cx="9144086" cy="6553200"/>
          </a:xfrm>
          <a:solidFill>
            <a:schemeClr val="tx1"/>
          </a:solidFill>
        </p:spPr>
        <p:txBody>
          <a:bodyPr rtlCol="0">
            <a:normAutofit/>
          </a:bodyPr>
          <a:lstStyle/>
          <a:p>
            <a:pPr marL="0" lvl="0" indent="0" algn="ctr">
              <a:lnSpc>
                <a:spcPct val="150000"/>
              </a:lnSpc>
              <a:buNone/>
            </a:pPr>
            <a:r>
              <a:rPr lang="en-US" sz="4400" b="1" dirty="0" smtClean="0">
                <a:solidFill>
                  <a:prstClr val="white"/>
                </a:solidFill>
                <a:latin typeface="Garamond" pitchFamily="18" charset="0"/>
              </a:rPr>
              <a:t>It’s Time </a:t>
            </a:r>
            <a:r>
              <a:rPr lang="en-US" sz="4400" b="1" dirty="0">
                <a:solidFill>
                  <a:prstClr val="white"/>
                </a:solidFill>
                <a:latin typeface="Garamond" pitchFamily="18" charset="0"/>
              </a:rPr>
              <a:t>for Lasagna Code</a:t>
            </a:r>
            <a:endParaRPr lang="en-US" sz="1800" dirty="0" smtClean="0">
              <a:solidFill>
                <a:schemeClr val="bg1"/>
              </a:solidFill>
              <a:latin typeface="Garamond" pitchFamily="18" charset="0"/>
            </a:endParaRPr>
          </a:p>
          <a:p>
            <a:pPr fontAlgn="auto">
              <a:spcAft>
                <a:spcPts val="0"/>
              </a:spcAft>
              <a:buFont typeface="Arial" pitchFamily="34" charset="0"/>
              <a:buChar char="•"/>
              <a:defRPr/>
            </a:pPr>
            <a:endParaRPr lang="en-US" dirty="0" smtClean="0">
              <a:solidFill>
                <a:schemeClr val="bg1"/>
              </a:solidFill>
            </a:endParaRPr>
          </a:p>
          <a:p>
            <a:pPr fontAlgn="auto">
              <a:spcAft>
                <a:spcPts val="0"/>
              </a:spcAft>
              <a:buFont typeface="Arial" pitchFamily="34" charset="0"/>
              <a:buChar char="•"/>
              <a:defRPr/>
            </a:pPr>
            <a:endParaRPr lang="en-US" dirty="0" smtClean="0">
              <a:solidFill>
                <a:schemeClr val="bg1"/>
              </a:solidFill>
            </a:endParaRPr>
          </a:p>
        </p:txBody>
      </p:sp>
      <p:cxnSp>
        <p:nvCxnSpPr>
          <p:cNvPr id="7" name="Straight Connector 6"/>
          <p:cNvCxnSpPr/>
          <p:nvPr/>
        </p:nvCxnSpPr>
        <p:spPr>
          <a:xfrm>
            <a:off x="0" y="304800"/>
            <a:ext cx="9144086"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229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347312">
            <a:off x="8194675" y="30163"/>
            <a:ext cx="8223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Kor\Desktop\bigstock_Beef_lasagna_12012680LOR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1500" y="1371600"/>
            <a:ext cx="5397500" cy="5105400"/>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9" name="Picture 2" descr="C:\Users\Kor\Desktop\aberde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340548"/>
            <a:ext cx="1676399" cy="26905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824376"/>
      </p:ext>
    </p:extLst>
  </p:cSld>
  <p:clrMapOvr>
    <a:masterClrMapping/>
  </p:clrMapOvr>
  <mc:AlternateContent xmlns:mc="http://schemas.openxmlformats.org/markup-compatibility/2006" xmlns:p14="http://schemas.microsoft.com/office/powerpoint/2010/main">
    <mc:Choice Requires="p14">
      <p:transition spd="slow" advTm="46166">
        <p14:prism isContent="1" isInverted="1"/>
      </p:transition>
    </mc:Choice>
    <mc:Fallback xmlns="">
      <p:transition spd="slow" advTm="46166">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txBox="1">
            <a:spLocks/>
          </p:cNvSpPr>
          <p:nvPr/>
        </p:nvSpPr>
        <p:spPr bwMode="auto">
          <a:xfrm>
            <a:off x="0" y="304800"/>
            <a:ext cx="9144086" cy="6553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charset="0"/>
              <a:buNone/>
            </a:pPr>
            <a:r>
              <a:rPr lang="en-US" sz="4400" b="1" dirty="0" smtClean="0">
                <a:solidFill>
                  <a:schemeClr val="bg1"/>
                </a:solidFill>
                <a:latin typeface="Garamond" pitchFamily="18" charset="0"/>
              </a:rPr>
              <a:t>Backbone</a:t>
            </a:r>
            <a:endParaRPr lang="en-US" sz="1800" dirty="0" smtClean="0">
              <a:solidFill>
                <a:schemeClr val="bg1"/>
              </a:solidFill>
              <a:latin typeface="Garamond" pitchFamily="18" charset="0"/>
            </a:endParaRPr>
          </a:p>
          <a:p>
            <a:pPr fontAlgn="auto">
              <a:spcAft>
                <a:spcPts val="0"/>
              </a:spcAft>
              <a:buFont typeface="Arial" pitchFamily="34" charset="0"/>
              <a:buChar char="•"/>
              <a:defRPr/>
            </a:pPr>
            <a:endParaRPr lang="en-US" dirty="0" smtClean="0">
              <a:solidFill>
                <a:schemeClr val="bg1"/>
              </a:solidFill>
            </a:endParaRPr>
          </a:p>
          <a:p>
            <a:pPr marL="400050" lvl="1" indent="0" fontAlgn="auto">
              <a:spcAft>
                <a:spcPts val="0"/>
              </a:spcAft>
              <a:buNone/>
              <a:defRPr/>
            </a:pPr>
            <a:r>
              <a:rPr lang="en-US" sz="3200" dirty="0" smtClean="0">
                <a:solidFill>
                  <a:schemeClr val="bg1"/>
                </a:solidFill>
              </a:rPr>
              <a:t>Backbone.js </a:t>
            </a:r>
            <a:r>
              <a:rPr lang="en-US" sz="3200" dirty="0">
                <a:solidFill>
                  <a:schemeClr val="bg1"/>
                </a:solidFill>
              </a:rPr>
              <a:t>gives structure to web applications by providing </a:t>
            </a:r>
            <a:r>
              <a:rPr lang="en-US" sz="3200" b="1" dirty="0">
                <a:solidFill>
                  <a:schemeClr val="bg1"/>
                </a:solidFill>
              </a:rPr>
              <a:t>models</a:t>
            </a:r>
            <a:r>
              <a:rPr lang="en-US" sz="3200" dirty="0">
                <a:solidFill>
                  <a:schemeClr val="bg1"/>
                </a:solidFill>
              </a:rPr>
              <a:t> </a:t>
            </a:r>
            <a:r>
              <a:rPr lang="en-US" sz="3200" dirty="0" smtClean="0">
                <a:solidFill>
                  <a:schemeClr val="bg1"/>
                </a:solidFill>
              </a:rPr>
              <a:t>,</a:t>
            </a:r>
            <a:r>
              <a:rPr lang="en-US" sz="3200" dirty="0">
                <a:solidFill>
                  <a:schemeClr val="bg1"/>
                </a:solidFill>
              </a:rPr>
              <a:t> </a:t>
            </a:r>
            <a:r>
              <a:rPr lang="en-US" sz="3200" b="1" dirty="0">
                <a:solidFill>
                  <a:schemeClr val="bg1"/>
                </a:solidFill>
              </a:rPr>
              <a:t>collections</a:t>
            </a:r>
            <a:r>
              <a:rPr lang="en-US" sz="3200" dirty="0">
                <a:solidFill>
                  <a:schemeClr val="bg1"/>
                </a:solidFill>
              </a:rPr>
              <a:t> </a:t>
            </a:r>
            <a:r>
              <a:rPr lang="en-US" sz="3200" dirty="0" smtClean="0">
                <a:solidFill>
                  <a:schemeClr val="bg1"/>
                </a:solidFill>
              </a:rPr>
              <a:t>and </a:t>
            </a:r>
            <a:r>
              <a:rPr lang="en-US" sz="3200" b="1" dirty="0" smtClean="0">
                <a:solidFill>
                  <a:schemeClr val="bg1"/>
                </a:solidFill>
              </a:rPr>
              <a:t>views</a:t>
            </a:r>
            <a:r>
              <a:rPr lang="en-US" sz="3200" dirty="0">
                <a:solidFill>
                  <a:schemeClr val="bg1"/>
                </a:solidFill>
              </a:rPr>
              <a:t> </a:t>
            </a:r>
            <a:r>
              <a:rPr lang="en-US" sz="3200" dirty="0" smtClean="0">
                <a:solidFill>
                  <a:schemeClr val="bg1"/>
                </a:solidFill>
              </a:rPr>
              <a:t>connecting </a:t>
            </a:r>
            <a:r>
              <a:rPr lang="en-US" sz="3200" dirty="0">
                <a:solidFill>
                  <a:schemeClr val="bg1"/>
                </a:solidFill>
              </a:rPr>
              <a:t>all to your existing API over a </a:t>
            </a:r>
            <a:r>
              <a:rPr lang="en-US" sz="3200" dirty="0" err="1">
                <a:solidFill>
                  <a:schemeClr val="bg1"/>
                </a:solidFill>
              </a:rPr>
              <a:t>RESTful</a:t>
            </a:r>
            <a:r>
              <a:rPr lang="en-US" sz="3200" dirty="0">
                <a:solidFill>
                  <a:schemeClr val="bg1"/>
                </a:solidFill>
              </a:rPr>
              <a:t> JSON interface</a:t>
            </a:r>
            <a:r>
              <a:rPr lang="en-US" sz="3200" dirty="0" smtClean="0">
                <a:solidFill>
                  <a:schemeClr val="bg1"/>
                </a:solidFill>
              </a:rPr>
              <a:t>.</a:t>
            </a:r>
          </a:p>
          <a:p>
            <a:pPr marL="400050" lvl="1" indent="0" fontAlgn="auto">
              <a:spcAft>
                <a:spcPts val="0"/>
              </a:spcAft>
              <a:buNone/>
              <a:defRPr/>
            </a:pPr>
            <a:endParaRPr lang="en-US" sz="3200" dirty="0">
              <a:solidFill>
                <a:schemeClr val="bg1"/>
              </a:solidFill>
            </a:endParaRPr>
          </a:p>
          <a:p>
            <a:pPr marL="400050" lvl="1" indent="0" fontAlgn="auto">
              <a:spcAft>
                <a:spcPts val="0"/>
              </a:spcAft>
              <a:buNone/>
              <a:defRPr/>
            </a:pPr>
            <a:r>
              <a:rPr lang="en-US" sz="3200" dirty="0" smtClean="0">
                <a:solidFill>
                  <a:schemeClr val="bg1"/>
                </a:solidFill>
              </a:rPr>
              <a:t>Dependencies: </a:t>
            </a:r>
            <a:r>
              <a:rPr lang="en-US" sz="3200" dirty="0" smtClean="0">
                <a:solidFill>
                  <a:schemeClr val="bg1"/>
                </a:solidFill>
              </a:rPr>
              <a:t> 	underscore.js , </a:t>
            </a:r>
            <a:r>
              <a:rPr lang="en-US" sz="3200" dirty="0" err="1" smtClean="0">
                <a:solidFill>
                  <a:schemeClr val="bg1"/>
                </a:solidFill>
              </a:rPr>
              <a:t>jQuery</a:t>
            </a:r>
            <a:endParaRPr lang="en-US" sz="3200" dirty="0" smtClean="0">
              <a:solidFill>
                <a:schemeClr val="bg1"/>
              </a:solidFill>
            </a:endParaRPr>
          </a:p>
          <a:p>
            <a:pPr marL="400050" lvl="1" indent="0" fontAlgn="auto">
              <a:spcAft>
                <a:spcPts val="0"/>
              </a:spcAft>
              <a:buNone/>
              <a:defRPr/>
            </a:pPr>
            <a:r>
              <a:rPr lang="en-US" sz="3200" dirty="0" smtClean="0">
                <a:solidFill>
                  <a:schemeClr val="bg1"/>
                </a:solidFill>
              </a:rPr>
              <a:t>Author: 			Jeremy </a:t>
            </a:r>
            <a:r>
              <a:rPr lang="en-US" sz="3200" dirty="0" err="1" smtClean="0">
                <a:solidFill>
                  <a:schemeClr val="bg1"/>
                </a:solidFill>
              </a:rPr>
              <a:t>Ashkenas</a:t>
            </a:r>
            <a:r>
              <a:rPr lang="en-US" sz="3200" dirty="0" smtClean="0">
                <a:solidFill>
                  <a:schemeClr val="bg1"/>
                </a:solidFill>
              </a:rPr>
              <a:t/>
            </a:r>
            <a:br>
              <a:rPr lang="en-US" sz="3200" dirty="0" smtClean="0">
                <a:solidFill>
                  <a:schemeClr val="bg1"/>
                </a:solidFill>
              </a:rPr>
            </a:br>
            <a:r>
              <a:rPr lang="en-US" sz="3200" dirty="0" smtClean="0">
                <a:solidFill>
                  <a:schemeClr val="bg1"/>
                </a:solidFill>
              </a:rPr>
              <a:t>License:			MIT</a:t>
            </a:r>
            <a:endParaRPr lang="en-US" sz="3200" dirty="0" smtClean="0">
              <a:solidFill>
                <a:schemeClr val="bg1"/>
              </a:solidFill>
            </a:endParaRPr>
          </a:p>
          <a:p>
            <a:pPr marL="400050" lvl="1" indent="0" fontAlgn="auto">
              <a:spcAft>
                <a:spcPts val="0"/>
              </a:spcAft>
              <a:buNone/>
              <a:defRPr/>
            </a:pPr>
            <a:endParaRPr lang="en-US" sz="3200" dirty="0" smtClean="0">
              <a:solidFill>
                <a:schemeClr val="bg1"/>
              </a:solidFill>
            </a:endParaRPr>
          </a:p>
        </p:txBody>
      </p:sp>
      <p:cxnSp>
        <p:nvCxnSpPr>
          <p:cNvPr id="9" name="Straight Connector 8"/>
          <p:cNvCxnSpPr/>
          <p:nvPr/>
        </p:nvCxnSpPr>
        <p:spPr>
          <a:xfrm>
            <a:off x="0" y="304800"/>
            <a:ext cx="9144086"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819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347312">
            <a:off x="8194675" y="30163"/>
            <a:ext cx="8223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Kor\Desktop\aberde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340548"/>
            <a:ext cx="1676399" cy="26905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2" descr="C:\Users\Kor\Desktop\Quote_background_transparent.png"/>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100000"/>
                    </a14:imgEffect>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5410200" y="1143000"/>
            <a:ext cx="3646695"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858822"/>
      </p:ext>
    </p:extLst>
  </p:cSld>
  <p:clrMapOvr>
    <a:masterClrMapping/>
  </p:clrMapOvr>
  <mc:AlternateContent xmlns:mc="http://schemas.openxmlformats.org/markup-compatibility/2006" xmlns:p14="http://schemas.microsoft.com/office/powerpoint/2010/main">
    <mc:Choice Requires="p14">
      <p:transition spd="slow" advTm="78777">
        <p14:prism isContent="1" isInverted="1"/>
      </p:transition>
    </mc:Choice>
    <mc:Fallback xmlns="">
      <p:transition spd="slow" advTm="78777">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endParaRPr lang="en-US" dirty="0"/>
          </a:p>
        </p:txBody>
      </p:sp>
      <p:sp>
        <p:nvSpPr>
          <p:cNvPr id="16" name="Content Placeholder 5"/>
          <p:cNvSpPr txBox="1">
            <a:spLocks/>
          </p:cNvSpPr>
          <p:nvPr/>
        </p:nvSpPr>
        <p:spPr bwMode="auto">
          <a:xfrm>
            <a:off x="0" y="304800"/>
            <a:ext cx="9144086" cy="6553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charset="0"/>
              <a:buNone/>
            </a:pPr>
            <a:r>
              <a:rPr lang="en-US" sz="4400" b="1" dirty="0" smtClean="0">
                <a:solidFill>
                  <a:prstClr val="white"/>
                </a:solidFill>
                <a:latin typeface="Garamond" pitchFamily="18" charset="0"/>
              </a:rPr>
              <a:t>But.. </a:t>
            </a:r>
            <a:r>
              <a:rPr lang="en-US" sz="4400" b="1" dirty="0" err="1" smtClean="0">
                <a:solidFill>
                  <a:prstClr val="white"/>
                </a:solidFill>
                <a:latin typeface="Garamond" pitchFamily="18" charset="0"/>
              </a:rPr>
              <a:t>jQuery</a:t>
            </a:r>
            <a:r>
              <a:rPr lang="en-US" sz="4400" b="1" dirty="0" smtClean="0">
                <a:solidFill>
                  <a:prstClr val="white"/>
                </a:solidFill>
                <a:latin typeface="Garamond" pitchFamily="18" charset="0"/>
              </a:rPr>
              <a:t> is not enough?</a:t>
            </a:r>
            <a:endParaRPr lang="en-US" sz="1800" dirty="0" smtClean="0">
              <a:solidFill>
                <a:schemeClr val="bg1"/>
              </a:solidFill>
              <a:latin typeface="Garamond" pitchFamily="18" charset="0"/>
            </a:endParaRPr>
          </a:p>
          <a:p>
            <a:pPr fontAlgn="auto">
              <a:spcAft>
                <a:spcPts val="0"/>
              </a:spcAft>
              <a:buFont typeface="Arial" pitchFamily="34" charset="0"/>
              <a:buChar char="•"/>
              <a:defRPr/>
            </a:pPr>
            <a:endParaRPr lang="en-US" dirty="0" smtClean="0">
              <a:solidFill>
                <a:schemeClr val="bg1"/>
              </a:solidFill>
            </a:endParaRPr>
          </a:p>
          <a:p>
            <a:pPr fontAlgn="auto">
              <a:spcAft>
                <a:spcPts val="0"/>
              </a:spcAft>
              <a:buFont typeface="Arial" pitchFamily="34" charset="0"/>
              <a:buChar char="•"/>
              <a:defRPr/>
            </a:pPr>
            <a:endParaRPr lang="en-US" dirty="0" smtClean="0">
              <a:solidFill>
                <a:schemeClr val="bg1"/>
              </a:solidFill>
            </a:endParaRPr>
          </a:p>
        </p:txBody>
      </p:sp>
      <p:cxnSp>
        <p:nvCxnSpPr>
          <p:cNvPr id="17" name="Straight Connector 16"/>
          <p:cNvCxnSpPr/>
          <p:nvPr/>
        </p:nvCxnSpPr>
        <p:spPr>
          <a:xfrm>
            <a:off x="0" y="304800"/>
            <a:ext cx="9144086"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717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347312">
            <a:off x="8194675" y="30163"/>
            <a:ext cx="8223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62000" y="3139440"/>
            <a:ext cx="2819400" cy="16764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err="1" smtClean="0"/>
              <a:t>ECMAScript</a:t>
            </a:r>
            <a:endParaRPr lang="en-US" sz="3200" b="1" dirty="0" smtClean="0"/>
          </a:p>
        </p:txBody>
      </p:sp>
      <p:sp>
        <p:nvSpPr>
          <p:cNvPr id="7" name="Rectangle 6"/>
          <p:cNvSpPr/>
          <p:nvPr/>
        </p:nvSpPr>
        <p:spPr>
          <a:xfrm>
            <a:off x="3810000" y="3124200"/>
            <a:ext cx="2743200" cy="1676400"/>
          </a:xfrm>
          <a:prstGeom prst="rect">
            <a:avLst/>
          </a:prstGeom>
          <a:solidFill>
            <a:schemeClr val="accent1"/>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b="1" dirty="0" smtClean="0"/>
              <a:t>DOM</a:t>
            </a:r>
            <a:endParaRPr lang="en-US" b="1" dirty="0"/>
          </a:p>
        </p:txBody>
      </p:sp>
      <p:sp>
        <p:nvSpPr>
          <p:cNvPr id="8" name="Rectangle 7"/>
          <p:cNvSpPr/>
          <p:nvPr/>
        </p:nvSpPr>
        <p:spPr>
          <a:xfrm>
            <a:off x="6781800" y="3124200"/>
            <a:ext cx="1600200" cy="16764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smtClean="0"/>
              <a:t>BOM</a:t>
            </a:r>
            <a:endParaRPr lang="en-US" b="1" dirty="0"/>
          </a:p>
        </p:txBody>
      </p:sp>
      <p:sp>
        <p:nvSpPr>
          <p:cNvPr id="10" name="Rectangle 9"/>
          <p:cNvSpPr/>
          <p:nvPr/>
        </p:nvSpPr>
        <p:spPr>
          <a:xfrm>
            <a:off x="3048000" y="2188210"/>
            <a:ext cx="1752600" cy="72898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smtClean="0"/>
              <a:t>XHR </a:t>
            </a:r>
            <a:r>
              <a:rPr lang="en-US" sz="2400" b="1" dirty="0" smtClean="0"/>
              <a:t>[Ajax]</a:t>
            </a:r>
            <a:endParaRPr lang="en-US" sz="2400" b="1" dirty="0"/>
          </a:p>
        </p:txBody>
      </p:sp>
      <p:sp>
        <p:nvSpPr>
          <p:cNvPr id="5" name="Oval 4"/>
          <p:cNvSpPr/>
          <p:nvPr/>
        </p:nvSpPr>
        <p:spPr>
          <a:xfrm>
            <a:off x="2895600" y="1981200"/>
            <a:ext cx="4114800" cy="3810000"/>
          </a:xfrm>
          <a:prstGeom prst="ellipse">
            <a:avLst/>
          </a:prstGeom>
          <a:no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000" dirty="0" smtClean="0"/>
              <a:t>          </a:t>
            </a:r>
            <a:endParaRPr lang="en-US" dirty="0"/>
          </a:p>
        </p:txBody>
      </p:sp>
      <p:sp>
        <p:nvSpPr>
          <p:cNvPr id="6" name="TextBox 5"/>
          <p:cNvSpPr txBox="1"/>
          <p:nvPr/>
        </p:nvSpPr>
        <p:spPr>
          <a:xfrm>
            <a:off x="5715000" y="1524000"/>
            <a:ext cx="3124200" cy="830997"/>
          </a:xfrm>
          <a:prstGeom prst="rect">
            <a:avLst/>
          </a:prstGeom>
          <a:noFill/>
          <a:effectLst>
            <a:glow rad="139700">
              <a:schemeClr val="accent5">
                <a:satMod val="175000"/>
                <a:alpha val="40000"/>
              </a:schemeClr>
            </a:glow>
          </a:effectLst>
        </p:spPr>
        <p:txBody>
          <a:bodyPr wrap="square" rtlCol="0">
            <a:spAutoFit/>
          </a:bodyPr>
          <a:lstStyle/>
          <a:p>
            <a:r>
              <a:rPr lang="en-US" sz="4800" b="1" dirty="0" err="1" smtClean="0">
                <a:solidFill>
                  <a:schemeClr val="bg1"/>
                </a:solidFill>
              </a:rPr>
              <a:t>jQuery</a:t>
            </a:r>
            <a:endParaRPr lang="en-US" sz="4800" b="1" dirty="0">
              <a:solidFill>
                <a:schemeClr val="bg1"/>
              </a:solidFill>
            </a:endParaRPr>
          </a:p>
        </p:txBody>
      </p:sp>
      <p:sp>
        <p:nvSpPr>
          <p:cNvPr id="13" name="Rectangle 12"/>
          <p:cNvSpPr/>
          <p:nvPr/>
        </p:nvSpPr>
        <p:spPr>
          <a:xfrm>
            <a:off x="5324475" y="4251960"/>
            <a:ext cx="1228725" cy="548640"/>
          </a:xfrm>
          <a:prstGeom prst="rect">
            <a:avLst/>
          </a:prstGeom>
          <a:solidFill>
            <a:schemeClr val="accent1"/>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smtClean="0"/>
              <a:t>Events</a:t>
            </a:r>
            <a:endParaRPr lang="en-US" sz="1600" b="1" dirty="0"/>
          </a:p>
        </p:txBody>
      </p:sp>
      <p:pic>
        <p:nvPicPr>
          <p:cNvPr id="18" name="Picture 2" descr="C:\Users\Kor\Desktop\aberde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340548"/>
            <a:ext cx="1676399" cy="26905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54347905"/>
      </p:ext>
    </p:extLst>
  </p:cSld>
  <p:clrMapOvr>
    <a:masterClrMapping/>
  </p:clrMapOvr>
  <mc:AlternateContent xmlns:mc="http://schemas.openxmlformats.org/markup-compatibility/2006" xmlns:p14="http://schemas.microsoft.com/office/powerpoint/2010/main">
    <mc:Choice Requires="p14">
      <p:transition spd="slow" advTm="196036">
        <p14:prism isContent="1" isInverted="1"/>
      </p:transition>
    </mc:Choice>
    <mc:Fallback xmlns="">
      <p:transition spd="slow" advTm="19603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5"/>
          <p:cNvSpPr txBox="1">
            <a:spLocks/>
          </p:cNvSpPr>
          <p:nvPr/>
        </p:nvSpPr>
        <p:spPr bwMode="auto">
          <a:xfrm>
            <a:off x="0" y="304800"/>
            <a:ext cx="9144086" cy="6553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4400" b="1" dirty="0" smtClean="0">
                <a:solidFill>
                  <a:prstClr val="white"/>
                </a:solidFill>
                <a:latin typeface="Garamond" pitchFamily="18" charset="0"/>
              </a:rPr>
              <a:t>Backbone.js </a:t>
            </a:r>
            <a:br>
              <a:rPr lang="en-US" sz="4400" b="1" dirty="0" smtClean="0">
                <a:solidFill>
                  <a:prstClr val="white"/>
                </a:solidFill>
                <a:latin typeface="Garamond" pitchFamily="18" charset="0"/>
              </a:rPr>
            </a:br>
            <a:r>
              <a:rPr lang="en-US" sz="4000" b="1" dirty="0" smtClean="0">
                <a:solidFill>
                  <a:prstClr val="white"/>
                </a:solidFill>
                <a:latin typeface="Garamond" pitchFamily="18" charset="0"/>
              </a:rPr>
              <a:t>Decoupling data from DOM</a:t>
            </a:r>
            <a:endParaRPr lang="en-US" sz="2800" dirty="0" smtClean="0">
              <a:solidFill>
                <a:schemeClr val="bg1"/>
              </a:solidFill>
            </a:endParaRPr>
          </a:p>
          <a:p>
            <a:pPr fontAlgn="auto">
              <a:spcAft>
                <a:spcPts val="0"/>
              </a:spcAft>
              <a:buFont typeface="Arial" pitchFamily="34" charset="0"/>
              <a:buChar char="•"/>
              <a:defRPr/>
            </a:pPr>
            <a:endParaRPr lang="en-US" dirty="0" smtClean="0">
              <a:solidFill>
                <a:schemeClr val="bg1"/>
              </a:solidFill>
            </a:endParaRPr>
          </a:p>
        </p:txBody>
      </p:sp>
      <p:cxnSp>
        <p:nvCxnSpPr>
          <p:cNvPr id="18" name="Straight Connector 17"/>
          <p:cNvCxnSpPr/>
          <p:nvPr/>
        </p:nvCxnSpPr>
        <p:spPr>
          <a:xfrm>
            <a:off x="0" y="304800"/>
            <a:ext cx="9144086"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800600" y="2743200"/>
            <a:ext cx="3805237" cy="28194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 name="Rectangle 3"/>
          <p:cNvSpPr/>
          <p:nvPr/>
        </p:nvSpPr>
        <p:spPr>
          <a:xfrm>
            <a:off x="533400" y="2743200"/>
            <a:ext cx="3733800" cy="28194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pic>
        <p:nvPicPr>
          <p:cNvPr id="717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347312">
            <a:off x="8194675" y="30163"/>
            <a:ext cx="8223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Content Placeholder 5"/>
          <p:cNvSpPr>
            <a:spLocks noGrp="1"/>
          </p:cNvSpPr>
          <p:nvPr>
            <p:ph idx="1"/>
          </p:nvPr>
        </p:nvSpPr>
        <p:spPr>
          <a:xfrm>
            <a:off x="419100" y="2819400"/>
            <a:ext cx="8229600" cy="4572000"/>
          </a:xfrm>
          <a:noFill/>
        </p:spPr>
        <p:txBody>
          <a:bodyPr/>
          <a:lstStyle/>
          <a:p>
            <a:pPr marL="0" indent="0">
              <a:buNone/>
            </a:pPr>
            <a:r>
              <a:rPr lang="en-US" dirty="0" smtClean="0">
                <a:solidFill>
                  <a:schemeClr val="bg1"/>
                </a:solidFill>
              </a:rPr>
              <a:t>    </a:t>
            </a:r>
            <a:r>
              <a:rPr lang="en-US" b="1" dirty="0" smtClean="0">
                <a:solidFill>
                  <a:schemeClr val="bg1"/>
                </a:solidFill>
              </a:rPr>
              <a:t>MODEL</a:t>
            </a:r>
            <a:r>
              <a:rPr lang="en-US" dirty="0" smtClean="0">
                <a:solidFill>
                  <a:schemeClr val="bg1"/>
                </a:solidFill>
              </a:rPr>
              <a:t>                                </a:t>
            </a:r>
            <a:r>
              <a:rPr lang="en-US" b="1" dirty="0" smtClean="0">
                <a:solidFill>
                  <a:schemeClr val="bg1"/>
                </a:solidFill>
              </a:rPr>
              <a:t>VIEW</a:t>
            </a:r>
          </a:p>
          <a:p>
            <a:pPr marL="0" indent="0">
              <a:buNone/>
            </a:pPr>
            <a:r>
              <a:rPr lang="en-US" dirty="0" smtClean="0">
                <a:solidFill>
                  <a:schemeClr val="bg1"/>
                </a:solidFill>
              </a:rPr>
              <a:t>    holds raw data                   holds a </a:t>
            </a:r>
            <a:r>
              <a:rPr lang="en-US" sz="2800" dirty="0" smtClean="0">
                <a:solidFill>
                  <a:schemeClr val="bg1"/>
                </a:solidFill>
              </a:rPr>
              <a:t>HTML element</a:t>
            </a:r>
            <a:r>
              <a:rPr lang="en-US" sz="3600" dirty="0" smtClean="0">
                <a:solidFill>
                  <a:schemeClr val="bg1"/>
                </a:solidFill>
              </a:rPr>
              <a:t>   </a:t>
            </a:r>
            <a:r>
              <a:rPr lang="en-US" sz="2000" dirty="0" smtClean="0">
                <a:solidFill>
                  <a:schemeClr val="bg1"/>
                </a:solidFill>
              </a:rPr>
              <a:t>    </a:t>
            </a:r>
          </a:p>
          <a:p>
            <a:pPr marL="0" indent="0">
              <a:buNone/>
            </a:pPr>
            <a:r>
              <a:rPr lang="en-US" sz="3000" dirty="0" smtClean="0">
                <a:solidFill>
                  <a:schemeClr val="bg1"/>
                </a:solidFill>
              </a:rPr>
              <a:t>   </a:t>
            </a:r>
          </a:p>
          <a:p>
            <a:pPr marL="0" indent="0">
              <a:buNone/>
            </a:pPr>
            <a:r>
              <a:rPr lang="en-US" sz="3000" dirty="0" smtClean="0">
                <a:solidFill>
                  <a:schemeClr val="bg1"/>
                </a:solidFill>
              </a:rPr>
              <a:t>     Change in data                                 </a:t>
            </a:r>
            <a:r>
              <a:rPr lang="en-US" sz="3000" dirty="0" smtClean="0">
                <a:solidFill>
                  <a:schemeClr val="bg1"/>
                </a:solidFill>
                <a:sym typeface="Wingdings" pitchFamily="2" charset="2"/>
              </a:rPr>
              <a:t></a:t>
            </a:r>
            <a:r>
              <a:rPr lang="en-US" sz="3000" dirty="0" smtClean="0">
                <a:solidFill>
                  <a:schemeClr val="bg1"/>
                </a:solidFill>
              </a:rPr>
              <a:t>Render data</a:t>
            </a:r>
          </a:p>
          <a:p>
            <a:endParaRPr lang="en-US" dirty="0">
              <a:solidFill>
                <a:schemeClr val="bg1"/>
              </a:solidFill>
            </a:endParaRPr>
          </a:p>
        </p:txBody>
      </p:sp>
      <p:sp>
        <p:nvSpPr>
          <p:cNvPr id="6" name="Rounded Rectangle 5"/>
          <p:cNvSpPr/>
          <p:nvPr/>
        </p:nvSpPr>
        <p:spPr>
          <a:xfrm>
            <a:off x="914400" y="1737709"/>
            <a:ext cx="2971800" cy="44231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b="1" dirty="0" smtClean="0"/>
              <a:t>REST API</a:t>
            </a:r>
            <a:endParaRPr lang="en-US" sz="2800" b="1" dirty="0"/>
          </a:p>
        </p:txBody>
      </p:sp>
      <p:pic>
        <p:nvPicPr>
          <p:cNvPr id="3074" name="Picture 2" descr="C:\Users\Kor\Desktop\ea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4419600"/>
            <a:ext cx="805132" cy="960879"/>
          </a:xfrm>
          <a:prstGeom prst="rect">
            <a:avLst/>
          </a:prstGeom>
          <a:noFill/>
          <a:extLst>
            <a:ext uri="{909E8E84-426E-40DD-AFC4-6F175D3DCCD1}">
              <a14:hiddenFill xmlns:a14="http://schemas.microsoft.com/office/drawing/2010/main">
                <a:solidFill>
                  <a:srgbClr val="FFFFFF"/>
                </a:solidFill>
              </a14:hiddenFill>
            </a:ext>
          </a:extLst>
        </p:spPr>
      </p:pic>
      <p:sp>
        <p:nvSpPr>
          <p:cNvPr id="7" name="Up-Down Arrow 6"/>
          <p:cNvSpPr/>
          <p:nvPr/>
        </p:nvSpPr>
        <p:spPr>
          <a:xfrm>
            <a:off x="2057400" y="2157735"/>
            <a:ext cx="609600" cy="845233"/>
          </a:xfrm>
          <a:prstGeom prst="up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9" name="Right Arrow 8"/>
          <p:cNvSpPr/>
          <p:nvPr/>
        </p:nvSpPr>
        <p:spPr>
          <a:xfrm>
            <a:off x="3429000" y="4343400"/>
            <a:ext cx="1905000" cy="10668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dirty="0" smtClean="0">
                <a:solidFill>
                  <a:schemeClr val="bg1"/>
                </a:solidFill>
              </a:rPr>
              <a:t>Events</a:t>
            </a:r>
            <a:endParaRPr lang="en-US" sz="3200" dirty="0">
              <a:solidFill>
                <a:schemeClr val="bg1"/>
              </a:solidFill>
            </a:endParaRPr>
          </a:p>
        </p:txBody>
      </p:sp>
      <p:pic>
        <p:nvPicPr>
          <p:cNvPr id="12" name="Picture 2" descr="C:\Users\Kor\Desktop\aberde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340548"/>
            <a:ext cx="1676399" cy="26905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954901"/>
      </p:ext>
    </p:extLst>
  </p:cSld>
  <p:clrMapOvr>
    <a:masterClrMapping/>
  </p:clrMapOvr>
  <mc:AlternateContent xmlns:mc="http://schemas.openxmlformats.org/markup-compatibility/2006" xmlns:p14="http://schemas.microsoft.com/office/powerpoint/2010/main">
    <mc:Choice Requires="p14">
      <p:transition spd="slow" advTm="255744">
        <p14:prism isContent="1" isInverted="1"/>
      </p:transition>
    </mc:Choice>
    <mc:Fallback xmlns="">
      <p:transition spd="slow" advTm="255744">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bwMode="auto">
          <a:xfrm>
            <a:off x="0" y="304800"/>
            <a:ext cx="9144086" cy="6553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150000"/>
              </a:lnSpc>
              <a:spcAft>
                <a:spcPts val="0"/>
              </a:spcAft>
              <a:buNone/>
              <a:defRPr/>
            </a:pPr>
            <a:r>
              <a:rPr lang="en-US" sz="4400" b="1" dirty="0">
                <a:solidFill>
                  <a:prstClr val="white"/>
                </a:solidFill>
                <a:latin typeface="Garamond" pitchFamily="18" charset="0"/>
              </a:rPr>
              <a:t>Backbone.js </a:t>
            </a:r>
            <a:r>
              <a:rPr lang="en-US" sz="4400" b="1" dirty="0" err="1">
                <a:solidFill>
                  <a:prstClr val="white"/>
                </a:solidFill>
                <a:latin typeface="Garamond" pitchFamily="18" charset="0"/>
              </a:rPr>
              <a:t>Vs</a:t>
            </a:r>
            <a:r>
              <a:rPr lang="en-US" sz="4400" b="1" dirty="0">
                <a:solidFill>
                  <a:prstClr val="white"/>
                </a:solidFill>
                <a:latin typeface="Garamond" pitchFamily="18" charset="0"/>
              </a:rPr>
              <a:t> …</a:t>
            </a:r>
          </a:p>
        </p:txBody>
      </p:sp>
      <p:sp>
        <p:nvSpPr>
          <p:cNvPr id="6" name="Content Placeholder 5"/>
          <p:cNvSpPr>
            <a:spLocks noGrp="1"/>
          </p:cNvSpPr>
          <p:nvPr>
            <p:ph idx="1"/>
          </p:nvPr>
        </p:nvSpPr>
        <p:spPr>
          <a:xfrm>
            <a:off x="457200" y="1371600"/>
            <a:ext cx="8229600" cy="5334000"/>
          </a:xfrm>
          <a:solidFill>
            <a:schemeClr val="tx1"/>
          </a:solidFill>
        </p:spPr>
        <p:txBody>
          <a:bodyPr rtlCol="0">
            <a:normAutofit fontScale="85000" lnSpcReduction="10000"/>
          </a:bodyPr>
          <a:lstStyle/>
          <a:p>
            <a:pPr marL="0" indent="0" fontAlgn="auto">
              <a:spcAft>
                <a:spcPts val="0"/>
              </a:spcAft>
              <a:buNone/>
              <a:defRPr/>
            </a:pPr>
            <a:r>
              <a:rPr lang="en-US" dirty="0" smtClean="0">
                <a:solidFill>
                  <a:schemeClr val="bg1"/>
                </a:solidFill>
              </a:rPr>
              <a:t>        Knockout.js                                                           Ember.js </a:t>
            </a:r>
          </a:p>
          <a:p>
            <a:pPr marL="0" indent="0" fontAlgn="auto">
              <a:spcAft>
                <a:spcPts val="0"/>
              </a:spcAft>
              <a:buNone/>
              <a:defRPr/>
            </a:pPr>
            <a:r>
              <a:rPr lang="en-US" dirty="0" smtClean="0">
                <a:solidFill>
                  <a:schemeClr val="bg1"/>
                </a:solidFill>
              </a:rPr>
              <a:t>                                          </a:t>
            </a:r>
            <a:r>
              <a:rPr lang="en-US" dirty="0" err="1" smtClean="0">
                <a:solidFill>
                  <a:schemeClr val="bg1"/>
                </a:solidFill>
              </a:rPr>
              <a:t>Angularjs</a:t>
            </a:r>
            <a:endParaRPr lang="en-US" dirty="0" smtClean="0">
              <a:solidFill>
                <a:schemeClr val="bg1"/>
              </a:solidFill>
            </a:endParaRPr>
          </a:p>
          <a:p>
            <a:pPr marL="0" indent="0" fontAlgn="auto">
              <a:spcAft>
                <a:spcPts val="0"/>
              </a:spcAft>
              <a:buNone/>
              <a:defRPr/>
            </a:pPr>
            <a:r>
              <a:rPr lang="en-US" dirty="0" smtClean="0">
                <a:solidFill>
                  <a:schemeClr val="bg1"/>
                </a:solidFill>
              </a:rPr>
              <a:t>              Spine                                             Batman.js</a:t>
            </a:r>
          </a:p>
          <a:p>
            <a:pPr marL="0" indent="0" fontAlgn="auto">
              <a:spcAft>
                <a:spcPts val="0"/>
              </a:spcAft>
              <a:buNone/>
              <a:defRPr/>
            </a:pPr>
            <a:r>
              <a:rPr lang="en-US" dirty="0" smtClean="0">
                <a:solidFill>
                  <a:schemeClr val="bg1"/>
                </a:solidFill>
              </a:rPr>
              <a:t>                               </a:t>
            </a:r>
            <a:r>
              <a:rPr lang="en-US" dirty="0" err="1" smtClean="0">
                <a:solidFill>
                  <a:schemeClr val="bg1"/>
                </a:solidFill>
              </a:rPr>
              <a:t>Sproutcore</a:t>
            </a:r>
            <a:endParaRPr lang="en-US" dirty="0" smtClean="0">
              <a:solidFill>
                <a:schemeClr val="bg1"/>
              </a:solidFill>
            </a:endParaRPr>
          </a:p>
          <a:p>
            <a:pPr marL="0" indent="0" fontAlgn="auto">
              <a:spcAft>
                <a:spcPts val="0"/>
              </a:spcAft>
              <a:buNone/>
              <a:defRPr/>
            </a:pPr>
            <a:r>
              <a:rPr lang="en-US" dirty="0" smtClean="0">
                <a:solidFill>
                  <a:schemeClr val="bg1"/>
                </a:solidFill>
              </a:rPr>
              <a:t>   </a:t>
            </a:r>
            <a:r>
              <a:rPr lang="en-US" dirty="0" err="1" smtClean="0">
                <a:solidFill>
                  <a:schemeClr val="bg1"/>
                </a:solidFill>
              </a:rPr>
              <a:t>Cappucino</a:t>
            </a:r>
            <a:r>
              <a:rPr lang="en-US" dirty="0" smtClean="0">
                <a:solidFill>
                  <a:schemeClr val="bg1"/>
                </a:solidFill>
              </a:rPr>
              <a:t>                                           </a:t>
            </a:r>
            <a:r>
              <a:rPr lang="en-US" dirty="0" err="1" smtClean="0">
                <a:solidFill>
                  <a:schemeClr val="bg1"/>
                </a:solidFill>
              </a:rPr>
              <a:t>JavascriptMVC</a:t>
            </a:r>
            <a:endParaRPr lang="en-US" dirty="0" smtClean="0">
              <a:solidFill>
                <a:schemeClr val="bg1"/>
              </a:solidFill>
            </a:endParaRPr>
          </a:p>
          <a:p>
            <a:pPr marL="0" indent="0" fontAlgn="auto">
              <a:spcAft>
                <a:spcPts val="0"/>
              </a:spcAft>
              <a:buNone/>
              <a:defRPr/>
            </a:pPr>
            <a:r>
              <a:rPr lang="en-US" dirty="0" smtClean="0">
                <a:solidFill>
                  <a:schemeClr val="bg1"/>
                </a:solidFill>
              </a:rPr>
              <a:t>                         </a:t>
            </a:r>
            <a:r>
              <a:rPr lang="en-US" dirty="0" err="1" smtClean="0">
                <a:solidFill>
                  <a:schemeClr val="bg1"/>
                </a:solidFill>
              </a:rPr>
              <a:t>CanJS</a:t>
            </a:r>
            <a:endParaRPr lang="en-US" dirty="0" smtClean="0">
              <a:solidFill>
                <a:schemeClr val="bg1"/>
              </a:solidFill>
            </a:endParaRPr>
          </a:p>
          <a:p>
            <a:pPr marL="0" indent="0" fontAlgn="auto">
              <a:spcAft>
                <a:spcPts val="0"/>
              </a:spcAft>
              <a:buNone/>
              <a:defRPr/>
            </a:pPr>
            <a:endParaRPr lang="en-US" dirty="0" smtClean="0">
              <a:solidFill>
                <a:schemeClr val="bg1"/>
              </a:solidFill>
            </a:endParaRPr>
          </a:p>
          <a:p>
            <a:pPr marL="0" indent="0" fontAlgn="auto">
              <a:spcAft>
                <a:spcPts val="0"/>
              </a:spcAft>
              <a:buNone/>
              <a:defRPr/>
            </a:pPr>
            <a:r>
              <a:rPr lang="en-US" dirty="0" smtClean="0">
                <a:solidFill>
                  <a:schemeClr val="bg1"/>
                </a:solidFill>
              </a:rPr>
              <a:t>Sammy.js                     Knockback</a:t>
            </a:r>
          </a:p>
          <a:p>
            <a:pPr marL="0" indent="0" fontAlgn="auto">
              <a:spcAft>
                <a:spcPts val="0"/>
              </a:spcAft>
              <a:buNone/>
              <a:defRPr/>
            </a:pPr>
            <a:r>
              <a:rPr lang="en-US" dirty="0" smtClean="0">
                <a:solidFill>
                  <a:schemeClr val="bg1"/>
                </a:solidFill>
              </a:rPr>
              <a:t>                                                                                   Agility.js</a:t>
            </a:r>
          </a:p>
          <a:p>
            <a:pPr marL="0" indent="0" fontAlgn="auto">
              <a:spcAft>
                <a:spcPts val="0"/>
              </a:spcAft>
              <a:buNone/>
              <a:defRPr/>
            </a:pPr>
            <a:r>
              <a:rPr lang="en-US" dirty="0" smtClean="0">
                <a:solidFill>
                  <a:schemeClr val="bg1"/>
                </a:solidFill>
              </a:rPr>
              <a:t>                Stapes</a:t>
            </a:r>
          </a:p>
          <a:p>
            <a:pPr marL="0" indent="0" fontAlgn="auto">
              <a:spcAft>
                <a:spcPts val="0"/>
              </a:spcAft>
              <a:buNone/>
              <a:defRPr/>
            </a:pPr>
            <a:r>
              <a:rPr lang="en-US" dirty="0" smtClean="0">
                <a:solidFill>
                  <a:schemeClr val="bg1"/>
                </a:solidFill>
              </a:rPr>
              <a:t>                                         Fidel</a:t>
            </a:r>
          </a:p>
        </p:txBody>
      </p:sp>
      <p:cxnSp>
        <p:nvCxnSpPr>
          <p:cNvPr id="7" name="Straight Connector 6"/>
          <p:cNvCxnSpPr/>
          <p:nvPr/>
        </p:nvCxnSpPr>
        <p:spPr>
          <a:xfrm>
            <a:off x="0" y="304800"/>
            <a:ext cx="9144086"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8" name="Picture 2" descr="C:\Users\Kor\Desktop\aberde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340548"/>
            <a:ext cx="1676399" cy="26905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4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347312">
            <a:off x="8194675" y="30163"/>
            <a:ext cx="8223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advTm="79531">
        <p14:prism isContent="1" isInverted="1"/>
      </p:transition>
    </mc:Choice>
    <mc:Fallback xmlns="">
      <p:transition spd="slow" advTm="7953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ircle(in)">
                                      <p:cBhvr>
                                        <p:cTn id="10" dur="2000"/>
                                        <p:tgtEl>
                                          <p:spTgt spid="6">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circle(in)">
                                      <p:cBhvr>
                                        <p:cTn id="13" dur="2000"/>
                                        <p:tgtEl>
                                          <p:spTgt spid="6">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circle(in)">
                                      <p:cBhvr>
                                        <p:cTn id="16" dur="2000"/>
                                        <p:tgtEl>
                                          <p:spTgt spid="6">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circle(in)">
                                      <p:cBhvr>
                                        <p:cTn id="19" dur="2000"/>
                                        <p:tgtEl>
                                          <p:spTgt spid="6">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circle(in)">
                                      <p:cBhvr>
                                        <p:cTn id="22" dur="2000"/>
                                        <p:tgtEl>
                                          <p:spTgt spid="6">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Effect transition="in" filter="circle(in)">
                                      <p:cBhvr>
                                        <p:cTn id="25" dur="2000"/>
                                        <p:tgtEl>
                                          <p:spTgt spid="6">
                                            <p:txEl>
                                              <p:pRg st="7" end="7"/>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circle(in)">
                                      <p:cBhvr>
                                        <p:cTn id="28" dur="2000"/>
                                        <p:tgtEl>
                                          <p:spTgt spid="6">
                                            <p:txEl>
                                              <p:pRg st="8" end="8"/>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animEffect transition="in" filter="circle(in)">
                                      <p:cBhvr>
                                        <p:cTn id="31" dur="2000"/>
                                        <p:tgtEl>
                                          <p:spTgt spid="6">
                                            <p:txEl>
                                              <p:pRg st="9" end="9"/>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6">
                                            <p:txEl>
                                              <p:pRg st="10" end="10"/>
                                            </p:txEl>
                                          </p:spTgt>
                                        </p:tgtEl>
                                        <p:attrNameLst>
                                          <p:attrName>style.visibility</p:attrName>
                                        </p:attrNameLst>
                                      </p:cBhvr>
                                      <p:to>
                                        <p:strVal val="visible"/>
                                      </p:to>
                                    </p:set>
                                    <p:animEffect transition="in" filter="circle(in)">
                                      <p:cBhvr>
                                        <p:cTn id="34" dur="2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5"/>
          <p:cNvSpPr txBox="1">
            <a:spLocks/>
          </p:cNvSpPr>
          <p:nvPr/>
        </p:nvSpPr>
        <p:spPr bwMode="auto">
          <a:xfrm>
            <a:off x="0" y="304800"/>
            <a:ext cx="9144086" cy="6553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150000"/>
              </a:lnSpc>
              <a:spcAft>
                <a:spcPts val="0"/>
              </a:spcAft>
              <a:buNone/>
              <a:defRPr/>
            </a:pPr>
            <a:r>
              <a:rPr lang="en-US" sz="4400" b="1" dirty="0">
                <a:solidFill>
                  <a:prstClr val="white"/>
                </a:solidFill>
                <a:latin typeface="Garamond" pitchFamily="18" charset="0"/>
              </a:rPr>
              <a:t>Backbone.js </a:t>
            </a:r>
            <a:r>
              <a:rPr lang="en-US" sz="4400" b="1" dirty="0" err="1">
                <a:solidFill>
                  <a:prstClr val="white"/>
                </a:solidFill>
                <a:latin typeface="Garamond" pitchFamily="18" charset="0"/>
              </a:rPr>
              <a:t>Vs</a:t>
            </a:r>
            <a:r>
              <a:rPr lang="en-US" sz="4400" b="1" dirty="0">
                <a:solidFill>
                  <a:prstClr val="white"/>
                </a:solidFill>
                <a:latin typeface="Garamond" pitchFamily="18" charset="0"/>
              </a:rPr>
              <a:t> …</a:t>
            </a:r>
          </a:p>
        </p:txBody>
      </p:sp>
      <p:cxnSp>
        <p:nvCxnSpPr>
          <p:cNvPr id="9" name="Straight Connector 8"/>
          <p:cNvCxnSpPr/>
          <p:nvPr/>
        </p:nvCxnSpPr>
        <p:spPr>
          <a:xfrm>
            <a:off x="0" y="304800"/>
            <a:ext cx="9144086"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024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347312">
            <a:off x="8194675" y="30163"/>
            <a:ext cx="8223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Kor\Desktop\standard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416367"/>
            <a:ext cx="8072437" cy="452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6481928"/>
            <a:ext cx="2514600" cy="369332"/>
          </a:xfrm>
          <a:prstGeom prst="rect">
            <a:avLst/>
          </a:prstGeom>
          <a:noFill/>
        </p:spPr>
        <p:txBody>
          <a:bodyPr wrap="square" rtlCol="0">
            <a:spAutoFit/>
          </a:bodyPr>
          <a:lstStyle/>
          <a:p>
            <a:r>
              <a:rPr lang="en-US" dirty="0">
                <a:solidFill>
                  <a:schemeClr val="bg1"/>
                </a:solidFill>
              </a:rPr>
              <a:t>http://xkcd.com/927/</a:t>
            </a:r>
          </a:p>
        </p:txBody>
      </p:sp>
      <p:pic>
        <p:nvPicPr>
          <p:cNvPr id="7" name="Picture 2" descr="C:\Users\Kor\Desktop\aberde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340548"/>
            <a:ext cx="1676399" cy="26905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13345"/>
      </p:ext>
    </p:extLst>
  </p:cSld>
  <p:clrMapOvr>
    <a:masterClrMapping/>
  </p:clrMapOvr>
  <mc:AlternateContent xmlns:mc="http://schemas.openxmlformats.org/markup-compatibility/2006" xmlns:p14="http://schemas.microsoft.com/office/powerpoint/2010/main">
    <mc:Choice Requires="p14">
      <p:transition spd="slow" advTm="25131">
        <p14:prism isContent="1" isInverted="1"/>
      </p:transition>
    </mc:Choice>
    <mc:Fallback xmlns="">
      <p:transition spd="slow" advTm="25131">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bwMode="auto">
          <a:xfrm>
            <a:off x="0" y="304800"/>
            <a:ext cx="9144086" cy="6553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150000"/>
              </a:lnSpc>
              <a:spcAft>
                <a:spcPts val="0"/>
              </a:spcAft>
              <a:buNone/>
              <a:defRPr/>
            </a:pPr>
            <a:r>
              <a:rPr lang="en-US" sz="4400" b="1" dirty="0" smtClean="0">
                <a:solidFill>
                  <a:prstClr val="white"/>
                </a:solidFill>
                <a:latin typeface="Garamond" pitchFamily="18" charset="0"/>
              </a:rPr>
              <a:t>Why Backbone.js is leading in JavaScript MVC frameworks?</a:t>
            </a:r>
          </a:p>
          <a:p>
            <a:pPr fontAlgn="auto">
              <a:spcAft>
                <a:spcPts val="0"/>
              </a:spcAft>
              <a:buFont typeface="Arial" pitchFamily="34" charset="0"/>
              <a:buChar char="•"/>
              <a:defRPr/>
            </a:pPr>
            <a:endParaRPr lang="en-US" dirty="0">
              <a:solidFill>
                <a:schemeClr val="bg1"/>
              </a:solidFill>
            </a:endParaRPr>
          </a:p>
          <a:p>
            <a:pPr marL="0" indent="0" fontAlgn="auto">
              <a:spcAft>
                <a:spcPts val="0"/>
              </a:spcAft>
              <a:buNone/>
              <a:defRPr/>
            </a:pPr>
            <a:r>
              <a:rPr lang="en-US" dirty="0" smtClean="0">
                <a:solidFill>
                  <a:schemeClr val="bg1"/>
                </a:solidFill>
              </a:rPr>
              <a:t> 		* the first</a:t>
            </a:r>
          </a:p>
          <a:p>
            <a:pPr marL="0" indent="0" fontAlgn="auto">
              <a:spcAft>
                <a:spcPts val="0"/>
              </a:spcAft>
              <a:buNone/>
              <a:defRPr/>
            </a:pPr>
            <a:r>
              <a:rPr lang="en-US" dirty="0">
                <a:solidFill>
                  <a:schemeClr val="bg1"/>
                </a:solidFill>
              </a:rPr>
              <a:t>	</a:t>
            </a:r>
            <a:r>
              <a:rPr lang="en-US" dirty="0" smtClean="0">
                <a:solidFill>
                  <a:schemeClr val="bg1"/>
                </a:solidFill>
              </a:rPr>
              <a:t>	* m</a:t>
            </a:r>
            <a:r>
              <a:rPr lang="en-US" dirty="0" smtClean="0">
                <a:solidFill>
                  <a:schemeClr val="bg1"/>
                </a:solidFill>
              </a:rPr>
              <a:t>ore </a:t>
            </a:r>
            <a:r>
              <a:rPr lang="en-US" dirty="0" smtClean="0">
                <a:solidFill>
                  <a:schemeClr val="bg1"/>
                </a:solidFill>
              </a:rPr>
              <a:t>resources and </a:t>
            </a:r>
            <a:r>
              <a:rPr lang="en-US" dirty="0" smtClean="0">
                <a:solidFill>
                  <a:schemeClr val="bg1"/>
                </a:solidFill>
              </a:rPr>
              <a:t>community</a:t>
            </a:r>
          </a:p>
          <a:p>
            <a:pPr marL="0" indent="0" fontAlgn="auto">
              <a:spcAft>
                <a:spcPts val="0"/>
              </a:spcAft>
              <a:buNone/>
              <a:defRPr/>
            </a:pPr>
            <a:r>
              <a:rPr lang="en-US" dirty="0" smtClean="0">
                <a:solidFill>
                  <a:schemeClr val="bg1"/>
                </a:solidFill>
              </a:rPr>
              <a:t>		* small		</a:t>
            </a:r>
            <a:endParaRPr lang="en-US" dirty="0">
              <a:solidFill>
                <a:schemeClr val="bg1"/>
              </a:solidFill>
            </a:endParaRPr>
          </a:p>
          <a:p>
            <a:pPr marL="457200" lvl="1" indent="0" fontAlgn="auto">
              <a:spcAft>
                <a:spcPts val="0"/>
              </a:spcAft>
              <a:buFont typeface="Arial" pitchFamily="34" charset="0"/>
              <a:buNone/>
              <a:defRPr/>
            </a:pPr>
            <a:endParaRPr lang="en-US" dirty="0">
              <a:solidFill>
                <a:schemeClr val="bg1"/>
              </a:solidFill>
            </a:endParaRPr>
          </a:p>
          <a:p>
            <a:pPr marL="0" indent="0" algn="ctr" fontAlgn="auto">
              <a:lnSpc>
                <a:spcPct val="150000"/>
              </a:lnSpc>
              <a:spcAft>
                <a:spcPts val="0"/>
              </a:spcAft>
              <a:buNone/>
              <a:defRPr/>
            </a:pPr>
            <a:endParaRPr lang="en-US" sz="4400" b="1" dirty="0">
              <a:solidFill>
                <a:prstClr val="white"/>
              </a:solidFill>
              <a:latin typeface="Garamond" pitchFamily="18" charset="0"/>
            </a:endParaRPr>
          </a:p>
        </p:txBody>
      </p:sp>
      <p:cxnSp>
        <p:nvCxnSpPr>
          <p:cNvPr id="7" name="Straight Connector 6"/>
          <p:cNvCxnSpPr/>
          <p:nvPr/>
        </p:nvCxnSpPr>
        <p:spPr>
          <a:xfrm>
            <a:off x="0" y="304800"/>
            <a:ext cx="9144086"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922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347312">
            <a:off x="8194675" y="30163"/>
            <a:ext cx="8223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Kor\Desktop\aberde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340548"/>
            <a:ext cx="1676399" cy="26905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advTm="129635">
        <p14:prism isContent="1" isInverted="1"/>
      </p:transition>
    </mc:Choice>
    <mc:Fallback xmlns="">
      <p:transition spd="slow" advTm="129635">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bwMode="auto">
          <a:xfrm>
            <a:off x="0" y="304800"/>
            <a:ext cx="9144086" cy="6553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150000"/>
              </a:lnSpc>
              <a:spcAft>
                <a:spcPts val="0"/>
              </a:spcAft>
              <a:buNone/>
              <a:defRPr/>
            </a:pPr>
            <a:r>
              <a:rPr lang="en-US" sz="4400" b="1" dirty="0" smtClean="0">
                <a:solidFill>
                  <a:prstClr val="white"/>
                </a:solidFill>
                <a:latin typeface="Garamond" pitchFamily="18" charset="0"/>
              </a:rPr>
              <a:t>Backbone Philosophy</a:t>
            </a:r>
            <a:endParaRPr lang="en-US" sz="4400" b="1" dirty="0">
              <a:solidFill>
                <a:prstClr val="white"/>
              </a:solidFill>
              <a:latin typeface="Garamond" pitchFamily="18" charset="0"/>
            </a:endParaRPr>
          </a:p>
          <a:p>
            <a:pPr marL="0" indent="0" fontAlgn="auto">
              <a:spcAft>
                <a:spcPts val="0"/>
              </a:spcAft>
              <a:buNone/>
              <a:defRPr/>
            </a:pPr>
            <a:endParaRPr lang="en-US" sz="4400" dirty="0" smtClean="0">
              <a:solidFill>
                <a:schemeClr val="bg1"/>
              </a:solidFill>
            </a:endParaRPr>
          </a:p>
          <a:p>
            <a:pPr marL="0" indent="0" fontAlgn="auto">
              <a:spcAft>
                <a:spcPts val="0"/>
              </a:spcAft>
              <a:buNone/>
              <a:defRPr/>
            </a:pPr>
            <a:r>
              <a:rPr lang="en-US" sz="3600" dirty="0" smtClean="0">
                <a:solidFill>
                  <a:schemeClr val="bg1"/>
                </a:solidFill>
                <a:latin typeface="Garamond" pitchFamily="18" charset="0"/>
              </a:rPr>
              <a:t>	</a:t>
            </a:r>
          </a:p>
          <a:p>
            <a:pPr marL="0" indent="0" fontAlgn="auto">
              <a:spcAft>
                <a:spcPts val="0"/>
              </a:spcAft>
              <a:buNone/>
              <a:defRPr/>
            </a:pPr>
            <a:endParaRPr lang="en-US" sz="3600" dirty="0">
              <a:solidFill>
                <a:schemeClr val="bg1"/>
              </a:solidFill>
              <a:latin typeface="Garamond" pitchFamily="18" charset="0"/>
            </a:endParaRPr>
          </a:p>
          <a:p>
            <a:pPr marL="0" indent="0" fontAlgn="auto">
              <a:spcAft>
                <a:spcPts val="0"/>
              </a:spcAft>
              <a:buNone/>
              <a:defRPr/>
            </a:pPr>
            <a:r>
              <a:rPr lang="en-US" sz="3600" dirty="0" smtClean="0">
                <a:solidFill>
                  <a:schemeClr val="bg1"/>
                </a:solidFill>
                <a:latin typeface="Garamond" pitchFamily="18" charset="0"/>
              </a:rPr>
              <a:t>	</a:t>
            </a:r>
          </a:p>
          <a:p>
            <a:pPr marL="0" indent="0" fontAlgn="auto">
              <a:spcAft>
                <a:spcPts val="0"/>
              </a:spcAft>
              <a:buNone/>
              <a:defRPr/>
            </a:pPr>
            <a:r>
              <a:rPr lang="en-US" sz="3600" dirty="0">
                <a:solidFill>
                  <a:schemeClr val="bg1"/>
                </a:solidFill>
                <a:latin typeface="Garamond" pitchFamily="18" charset="0"/>
              </a:rPr>
              <a:t>	</a:t>
            </a:r>
            <a:r>
              <a:rPr lang="en-US" sz="3600" b="1" dirty="0" smtClean="0">
                <a:solidFill>
                  <a:schemeClr val="bg1"/>
                </a:solidFill>
                <a:latin typeface="Garamond" pitchFamily="18" charset="0"/>
              </a:rPr>
              <a:t>Focus </a:t>
            </a:r>
            <a:r>
              <a:rPr lang="en-US" sz="3600" b="1" dirty="0">
                <a:solidFill>
                  <a:schemeClr val="bg1"/>
                </a:solidFill>
                <a:latin typeface="Garamond" pitchFamily="18" charset="0"/>
              </a:rPr>
              <a:t>in 1 thing. Minimalistic. 80% rule</a:t>
            </a:r>
          </a:p>
          <a:p>
            <a:pPr marL="0" indent="0" fontAlgn="auto">
              <a:spcAft>
                <a:spcPts val="0"/>
              </a:spcAft>
              <a:buNone/>
              <a:defRPr/>
            </a:pPr>
            <a:r>
              <a:rPr lang="en-US" sz="3600" b="1" dirty="0">
                <a:solidFill>
                  <a:schemeClr val="bg1"/>
                </a:solidFill>
                <a:latin typeface="Garamond" pitchFamily="18" charset="0"/>
              </a:rPr>
              <a:t>	Agnostic</a:t>
            </a:r>
          </a:p>
          <a:p>
            <a:pPr marL="0" indent="0" fontAlgn="auto">
              <a:spcAft>
                <a:spcPts val="0"/>
              </a:spcAft>
              <a:buNone/>
              <a:defRPr/>
            </a:pPr>
            <a:r>
              <a:rPr lang="en-US" sz="3600" b="1" dirty="0">
                <a:solidFill>
                  <a:schemeClr val="bg1"/>
                </a:solidFill>
                <a:latin typeface="Garamond" pitchFamily="18" charset="0"/>
              </a:rPr>
              <a:t>	Expand it. Override it</a:t>
            </a:r>
          </a:p>
        </p:txBody>
      </p:sp>
      <p:cxnSp>
        <p:nvCxnSpPr>
          <p:cNvPr id="8" name="Straight Connector 7"/>
          <p:cNvCxnSpPr/>
          <p:nvPr/>
        </p:nvCxnSpPr>
        <p:spPr>
          <a:xfrm>
            <a:off x="0" y="304800"/>
            <a:ext cx="9144086"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024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347312">
            <a:off x="8194675" y="30163"/>
            <a:ext cx="8223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Users\Kor\Desktop\4382031_f5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43" y="1266826"/>
            <a:ext cx="4610057" cy="30763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Kor\Desktop\aberde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340548"/>
            <a:ext cx="1676399" cy="26905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532576"/>
      </p:ext>
    </p:extLst>
  </p:cSld>
  <p:clrMapOvr>
    <a:masterClrMapping/>
  </p:clrMapOvr>
  <mc:AlternateContent xmlns:mc="http://schemas.openxmlformats.org/markup-compatibility/2006" xmlns:p14="http://schemas.microsoft.com/office/powerpoint/2010/main">
    <mc:Choice Requires="p14">
      <p:transition spd="slow" advTm="137509">
        <p14:prism isContent="1" isInverted="1"/>
      </p:transition>
    </mc:Choice>
    <mc:Fallback xmlns="">
      <p:transition spd="slow" advTm="137509">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990600"/>
            <a:ext cx="7467600" cy="838200"/>
          </a:xfrm>
          <a:effectLst>
            <a:outerShdw blurRad="50800" dist="38100" dir="5400000" algn="t" rotWithShape="0">
              <a:prstClr val="black">
                <a:alpha val="40000"/>
              </a:prstClr>
            </a:outerShdw>
          </a:effectLst>
        </p:spPr>
        <p:txBody>
          <a:bodyPr rtlCol="0">
            <a:noAutofit/>
          </a:bodyPr>
          <a:lstStyle/>
          <a:p>
            <a:pPr fontAlgn="auto">
              <a:spcAft>
                <a:spcPts val="0"/>
              </a:spcAft>
              <a:defRPr/>
            </a:pPr>
            <a:r>
              <a:rPr lang="en-US" sz="5400" b="1" dirty="0" smtClean="0">
                <a:solidFill>
                  <a:schemeClr val="bg1"/>
                </a:solidFill>
                <a:cs typeface="Aharoni" pitchFamily="2" charset="-79"/>
              </a:rPr>
              <a:t>David Corbacho </a:t>
            </a:r>
            <a:r>
              <a:rPr lang="en-US" sz="5400" b="1" dirty="0" err="1" smtClean="0">
                <a:solidFill>
                  <a:schemeClr val="bg1"/>
                </a:solidFill>
                <a:cs typeface="Aharoni" pitchFamily="2" charset="-79"/>
              </a:rPr>
              <a:t>Román</a:t>
            </a:r>
            <a:endParaRPr lang="en-US" sz="4800" b="1" dirty="0">
              <a:solidFill>
                <a:schemeClr val="bg1"/>
              </a:solidFill>
              <a:cs typeface="Aharoni" pitchFamily="2" charset="-79"/>
            </a:endParaRPr>
          </a:p>
        </p:txBody>
      </p:sp>
      <p:sp>
        <p:nvSpPr>
          <p:cNvPr id="5" name="Subtitle 2"/>
          <p:cNvSpPr txBox="1">
            <a:spLocks/>
          </p:cNvSpPr>
          <p:nvPr/>
        </p:nvSpPr>
        <p:spPr bwMode="auto">
          <a:xfrm>
            <a:off x="1447800" y="2667000"/>
            <a:ext cx="6400800" cy="32004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lgn="l" fontAlgn="auto">
              <a:spcAft>
                <a:spcPts val="0"/>
              </a:spcAft>
              <a:defRPr/>
            </a:pPr>
            <a:endParaRPr lang="en-US" dirty="0">
              <a:solidFill>
                <a:schemeClr val="bg1"/>
              </a:solidFill>
              <a:latin typeface="Cambria" pitchFamily="18" charset="0"/>
            </a:endParaRPr>
          </a:p>
          <a:p>
            <a:pPr lvl="1" algn="l" fontAlgn="auto">
              <a:spcAft>
                <a:spcPts val="0"/>
              </a:spcAft>
              <a:defRPr/>
            </a:pPr>
            <a:r>
              <a:rPr lang="en-US" dirty="0">
                <a:solidFill>
                  <a:schemeClr val="bg1"/>
                </a:solidFill>
                <a:latin typeface="Cambria" pitchFamily="18" charset="0"/>
              </a:rPr>
              <a:t>C.S. Engineer</a:t>
            </a:r>
          </a:p>
          <a:p>
            <a:pPr lvl="1" algn="l" fontAlgn="auto">
              <a:spcAft>
                <a:spcPts val="0"/>
              </a:spcAft>
              <a:defRPr/>
            </a:pPr>
            <a:r>
              <a:rPr lang="en-US" dirty="0">
                <a:solidFill>
                  <a:schemeClr val="bg1"/>
                </a:solidFill>
                <a:latin typeface="Cambria" pitchFamily="18" charset="0"/>
              </a:rPr>
              <a:t>Drupal &amp; JavaScript </a:t>
            </a:r>
            <a:r>
              <a:rPr lang="en-US" dirty="0" smtClean="0">
                <a:solidFill>
                  <a:schemeClr val="bg1"/>
                </a:solidFill>
                <a:latin typeface="Cambria" pitchFamily="18" charset="0"/>
              </a:rPr>
              <a:t>specialist</a:t>
            </a:r>
          </a:p>
          <a:p>
            <a:pPr lvl="1" algn="l" fontAlgn="auto">
              <a:spcAft>
                <a:spcPts val="0"/>
              </a:spcAft>
              <a:defRPr/>
            </a:pPr>
            <a:r>
              <a:rPr lang="en-US" dirty="0" smtClean="0">
                <a:solidFill>
                  <a:schemeClr val="bg1"/>
                </a:solidFill>
                <a:latin typeface="Cambria" pitchFamily="18" charset="0"/>
              </a:rPr>
              <a:t>Google </a:t>
            </a:r>
            <a:r>
              <a:rPr lang="en-US" dirty="0">
                <a:solidFill>
                  <a:schemeClr val="bg1"/>
                </a:solidFill>
                <a:latin typeface="Cambria" pitchFamily="18" charset="0"/>
              </a:rPr>
              <a:t>+1 module maintainer</a:t>
            </a:r>
          </a:p>
          <a:p>
            <a:pPr lvl="1" algn="l" fontAlgn="auto">
              <a:spcAft>
                <a:spcPts val="0"/>
              </a:spcAft>
              <a:defRPr/>
            </a:pPr>
            <a:r>
              <a:rPr lang="en-US" dirty="0" smtClean="0">
                <a:solidFill>
                  <a:schemeClr val="bg1"/>
                </a:solidFill>
                <a:latin typeface="Cambria" pitchFamily="18" charset="0"/>
              </a:rPr>
              <a:t>Twitter: </a:t>
            </a:r>
            <a:r>
              <a:rPr lang="en-US" dirty="0">
                <a:solidFill>
                  <a:schemeClr val="bg1"/>
                </a:solidFill>
                <a:latin typeface="Tahoma" pitchFamily="34" charset="0"/>
                <a:ea typeface="Tahoma" pitchFamily="34" charset="0"/>
                <a:cs typeface="Tahoma" pitchFamily="34" charset="0"/>
              </a:rPr>
              <a:t>@</a:t>
            </a:r>
            <a:r>
              <a:rPr lang="en-US" dirty="0" err="1" smtClean="0">
                <a:solidFill>
                  <a:schemeClr val="bg1"/>
                </a:solidFill>
                <a:latin typeface="Tahoma" pitchFamily="34" charset="0"/>
                <a:ea typeface="Tahoma" pitchFamily="34" charset="0"/>
                <a:cs typeface="Tahoma" pitchFamily="34" charset="0"/>
              </a:rPr>
              <a:t>dcorbacho</a:t>
            </a:r>
            <a:endParaRPr lang="en-US" dirty="0" smtClean="0">
              <a:solidFill>
                <a:schemeClr val="bg1"/>
              </a:solidFill>
              <a:latin typeface="Tahoma" pitchFamily="34" charset="0"/>
              <a:ea typeface="Tahoma" pitchFamily="34" charset="0"/>
              <a:cs typeface="Tahoma" pitchFamily="34" charset="0"/>
            </a:endParaRPr>
          </a:p>
          <a:p>
            <a:pPr lvl="1" algn="l" fontAlgn="auto">
              <a:spcAft>
                <a:spcPts val="0"/>
              </a:spcAft>
              <a:defRPr/>
            </a:pPr>
            <a:r>
              <a:rPr lang="en-US" dirty="0" smtClean="0">
                <a:solidFill>
                  <a:schemeClr val="bg1"/>
                </a:solidFill>
                <a:latin typeface="Cambria" pitchFamily="18" charset="0"/>
              </a:rPr>
              <a:t>Blog: </a:t>
            </a:r>
            <a:r>
              <a:rPr lang="en-US" dirty="0">
                <a:solidFill>
                  <a:schemeClr val="bg1"/>
                </a:solidFill>
                <a:latin typeface="Cambria" pitchFamily="18" charset="0"/>
              </a:rPr>
              <a:t>drupalmotion.com</a:t>
            </a:r>
            <a:endParaRPr lang="en-US" dirty="0">
              <a:solidFill>
                <a:schemeClr val="bg1"/>
              </a:solidFill>
              <a:latin typeface="Cambria" pitchFamily="18" charset="0"/>
            </a:endParaRPr>
          </a:p>
        </p:txBody>
      </p:sp>
      <p:pic>
        <p:nvPicPr>
          <p:cNvPr id="4" name="Picture 2" descr="C:\Users\Kor\Desktop\aberde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925" y="2333625"/>
            <a:ext cx="5400675" cy="86677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advTm="29880">
        <p14:prism isContent="1" isInverted="1"/>
      </p:transition>
    </mc:Choice>
    <mc:Fallback xmlns="">
      <p:transition spd="slow" advTm="2988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bwMode="auto">
          <a:xfrm>
            <a:off x="0" y="304800"/>
            <a:ext cx="9144086" cy="6553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endParaRPr lang="en-US" sz="4400" dirty="0" smtClean="0">
              <a:solidFill>
                <a:schemeClr val="bg1"/>
              </a:solidFill>
            </a:endParaRPr>
          </a:p>
          <a:p>
            <a:pPr marL="0" indent="0" fontAlgn="auto">
              <a:spcAft>
                <a:spcPts val="0"/>
              </a:spcAft>
              <a:buNone/>
              <a:defRPr/>
            </a:pPr>
            <a:r>
              <a:rPr lang="en-US" sz="3600" dirty="0" smtClean="0">
                <a:solidFill>
                  <a:schemeClr val="bg1"/>
                </a:solidFill>
                <a:latin typeface="Garamond" pitchFamily="18" charset="0"/>
              </a:rPr>
              <a:t>	</a:t>
            </a:r>
          </a:p>
          <a:p>
            <a:pPr marL="0" indent="0" fontAlgn="auto">
              <a:spcAft>
                <a:spcPts val="0"/>
              </a:spcAft>
              <a:buNone/>
              <a:defRPr/>
            </a:pPr>
            <a:endParaRPr lang="en-US" sz="3600" dirty="0">
              <a:solidFill>
                <a:schemeClr val="bg1"/>
              </a:solidFill>
              <a:latin typeface="Garamond" pitchFamily="18" charset="0"/>
            </a:endParaRPr>
          </a:p>
          <a:p>
            <a:pPr marL="0" indent="0" fontAlgn="auto">
              <a:spcAft>
                <a:spcPts val="0"/>
              </a:spcAft>
              <a:buNone/>
              <a:defRPr/>
            </a:pPr>
            <a:r>
              <a:rPr lang="en-US" sz="4800" b="1" dirty="0" smtClean="0">
                <a:solidFill>
                  <a:schemeClr val="bg1"/>
                </a:solidFill>
                <a:latin typeface="Garamond" pitchFamily="18" charset="0"/>
              </a:rPr>
              <a:t>	800 LOC</a:t>
            </a:r>
            <a:endParaRPr lang="en-US" sz="4800" b="1" dirty="0">
              <a:solidFill>
                <a:schemeClr val="bg1"/>
              </a:solidFill>
              <a:latin typeface="Garamond" pitchFamily="18" charset="0"/>
            </a:endParaRPr>
          </a:p>
        </p:txBody>
      </p:sp>
      <p:cxnSp>
        <p:nvCxnSpPr>
          <p:cNvPr id="8" name="Straight Connector 7"/>
          <p:cNvCxnSpPr/>
          <p:nvPr/>
        </p:nvCxnSpPr>
        <p:spPr>
          <a:xfrm>
            <a:off x="0" y="304800"/>
            <a:ext cx="9144086"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024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347312">
            <a:off x="8194675" y="30163"/>
            <a:ext cx="8223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Kor\Desktop\aberde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340548"/>
            <a:ext cx="1676399" cy="26905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760504"/>
      </p:ext>
    </p:extLst>
  </p:cSld>
  <p:clrMapOvr>
    <a:masterClrMapping/>
  </p:clrMapOvr>
  <mc:AlternateContent xmlns:mc="http://schemas.openxmlformats.org/markup-compatibility/2006" xmlns:p14="http://schemas.microsoft.com/office/powerpoint/2010/main">
    <mc:Choice Requires="p14">
      <p:transition spd="slow" advTm="190971">
        <p14:prism isContent="1" isInverted="1"/>
      </p:transition>
    </mc:Choice>
    <mc:Fallback xmlns="">
      <p:transition spd="slow" advTm="190971">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bwMode="auto">
          <a:xfrm>
            <a:off x="0" y="304800"/>
            <a:ext cx="9144086" cy="6553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150000"/>
              </a:lnSpc>
              <a:spcAft>
                <a:spcPts val="0"/>
              </a:spcAft>
              <a:buNone/>
              <a:defRPr/>
            </a:pPr>
            <a:r>
              <a:rPr lang="en-US" sz="4400" b="1" dirty="0" err="1" smtClean="0">
                <a:solidFill>
                  <a:prstClr val="white"/>
                </a:solidFill>
                <a:latin typeface="Garamond" pitchFamily="18" charset="0"/>
              </a:rPr>
              <a:t>Dont’s</a:t>
            </a:r>
            <a:endParaRPr lang="en-US" sz="4400" b="1" dirty="0" smtClean="0">
              <a:solidFill>
                <a:prstClr val="white"/>
              </a:solidFill>
              <a:latin typeface="Garamond" pitchFamily="18" charset="0"/>
            </a:endParaRPr>
          </a:p>
          <a:p>
            <a:pPr marL="0" indent="0" fontAlgn="auto">
              <a:spcAft>
                <a:spcPts val="0"/>
              </a:spcAft>
              <a:buNone/>
              <a:defRPr/>
            </a:pPr>
            <a:r>
              <a:rPr lang="en-US" sz="3600" dirty="0" smtClean="0">
                <a:solidFill>
                  <a:schemeClr val="bg1"/>
                </a:solidFill>
                <a:latin typeface="Garamond" pitchFamily="18" charset="0"/>
              </a:rPr>
              <a:t>   Don’t </a:t>
            </a:r>
            <a:r>
              <a:rPr lang="en-US" sz="3600" dirty="0">
                <a:solidFill>
                  <a:schemeClr val="bg1"/>
                </a:solidFill>
                <a:latin typeface="Garamond" pitchFamily="18" charset="0"/>
              </a:rPr>
              <a:t>use </a:t>
            </a:r>
            <a:r>
              <a:rPr lang="en-US" sz="3600" dirty="0" smtClean="0">
                <a:solidFill>
                  <a:schemeClr val="bg1"/>
                </a:solidFill>
                <a:latin typeface="Garamond" pitchFamily="18" charset="0"/>
              </a:rPr>
              <a:t>Backbone for small things</a:t>
            </a:r>
          </a:p>
          <a:p>
            <a:pPr marL="400050" lvl="1" indent="0" fontAlgn="auto">
              <a:spcAft>
                <a:spcPts val="0"/>
              </a:spcAft>
              <a:buNone/>
              <a:defRPr/>
            </a:pPr>
            <a:r>
              <a:rPr lang="en-US" sz="3600" dirty="0" smtClean="0">
                <a:solidFill>
                  <a:schemeClr val="bg1"/>
                </a:solidFill>
                <a:latin typeface="Garamond" pitchFamily="18" charset="0"/>
              </a:rPr>
              <a:t>Don’t use it if SEO is important</a:t>
            </a:r>
            <a:endParaRPr lang="en-US" sz="3600" dirty="0">
              <a:solidFill>
                <a:schemeClr val="bg1"/>
              </a:solidFill>
              <a:latin typeface="Garamond" pitchFamily="18" charset="0"/>
            </a:endParaRPr>
          </a:p>
          <a:p>
            <a:pPr marL="400050" lvl="1" indent="0" fontAlgn="auto">
              <a:spcAft>
                <a:spcPts val="0"/>
              </a:spcAft>
              <a:buNone/>
              <a:defRPr/>
            </a:pPr>
            <a:r>
              <a:rPr lang="en-US" sz="3600" dirty="0" smtClean="0">
                <a:solidFill>
                  <a:schemeClr val="bg1"/>
                </a:solidFill>
                <a:latin typeface="Garamond" pitchFamily="18" charset="0"/>
              </a:rPr>
              <a:t>Don’t </a:t>
            </a:r>
            <a:r>
              <a:rPr lang="en-US" sz="3600" dirty="0">
                <a:solidFill>
                  <a:schemeClr val="bg1"/>
                </a:solidFill>
                <a:latin typeface="Garamond" pitchFamily="18" charset="0"/>
              </a:rPr>
              <a:t>use </a:t>
            </a:r>
            <a:r>
              <a:rPr lang="en-US" sz="3600" dirty="0" smtClean="0">
                <a:solidFill>
                  <a:schemeClr val="bg1"/>
                </a:solidFill>
                <a:latin typeface="Garamond" pitchFamily="18" charset="0"/>
              </a:rPr>
              <a:t>it if </a:t>
            </a:r>
            <a:r>
              <a:rPr lang="en-US" sz="3600" dirty="0">
                <a:solidFill>
                  <a:schemeClr val="bg1"/>
                </a:solidFill>
                <a:latin typeface="Garamond" pitchFamily="18" charset="0"/>
              </a:rPr>
              <a:t>you are in a rush. </a:t>
            </a:r>
          </a:p>
          <a:p>
            <a:pPr marL="400050" lvl="1" indent="0" fontAlgn="auto">
              <a:spcAft>
                <a:spcPts val="0"/>
              </a:spcAft>
              <a:buNone/>
              <a:defRPr/>
            </a:pPr>
            <a:r>
              <a:rPr lang="en-US" sz="3600" dirty="0" smtClean="0">
                <a:solidFill>
                  <a:schemeClr val="bg1"/>
                </a:solidFill>
                <a:latin typeface="Garamond" pitchFamily="18" charset="0"/>
              </a:rPr>
              <a:t>Don’t </a:t>
            </a:r>
            <a:r>
              <a:rPr lang="en-US" sz="3600" dirty="0" err="1">
                <a:solidFill>
                  <a:schemeClr val="bg1"/>
                </a:solidFill>
                <a:latin typeface="Garamond" pitchFamily="18" charset="0"/>
              </a:rPr>
              <a:t>CoffeeScript</a:t>
            </a:r>
            <a:r>
              <a:rPr lang="en-US" sz="3600" dirty="0">
                <a:solidFill>
                  <a:schemeClr val="bg1"/>
                </a:solidFill>
                <a:latin typeface="Garamond" pitchFamily="18" charset="0"/>
              </a:rPr>
              <a:t> until you </a:t>
            </a:r>
            <a:r>
              <a:rPr lang="en-US" sz="3600" dirty="0" smtClean="0">
                <a:solidFill>
                  <a:schemeClr val="bg1"/>
                </a:solidFill>
                <a:latin typeface="Garamond" pitchFamily="18" charset="0"/>
              </a:rPr>
              <a:t>JavaScript</a:t>
            </a:r>
          </a:p>
          <a:p>
            <a:pPr marL="400050" lvl="1" indent="0" fontAlgn="auto">
              <a:spcAft>
                <a:spcPts val="0"/>
              </a:spcAft>
              <a:buNone/>
              <a:defRPr/>
            </a:pPr>
            <a:r>
              <a:rPr lang="en-US" sz="3600" dirty="0" smtClean="0">
                <a:solidFill>
                  <a:schemeClr val="bg1"/>
                </a:solidFill>
                <a:latin typeface="Garamond" pitchFamily="18" charset="0"/>
              </a:rPr>
              <a:t>Don’t </a:t>
            </a:r>
            <a:r>
              <a:rPr lang="en-US" sz="3600" dirty="0">
                <a:solidFill>
                  <a:schemeClr val="bg1"/>
                </a:solidFill>
                <a:latin typeface="Garamond" pitchFamily="18" charset="0"/>
              </a:rPr>
              <a:t>use extra </a:t>
            </a:r>
            <a:r>
              <a:rPr lang="en-US" sz="3600" dirty="0" smtClean="0">
                <a:solidFill>
                  <a:schemeClr val="bg1"/>
                </a:solidFill>
                <a:latin typeface="Garamond" pitchFamily="18" charset="0"/>
              </a:rPr>
              <a:t>add-ons </a:t>
            </a:r>
            <a:r>
              <a:rPr lang="en-US" sz="3600" dirty="0" smtClean="0">
                <a:solidFill>
                  <a:schemeClr val="bg1"/>
                </a:solidFill>
                <a:latin typeface="Garamond" pitchFamily="18" charset="0"/>
              </a:rPr>
              <a:t>on </a:t>
            </a:r>
            <a:r>
              <a:rPr lang="en-US" sz="3600" dirty="0">
                <a:solidFill>
                  <a:schemeClr val="bg1"/>
                </a:solidFill>
                <a:latin typeface="Garamond" pitchFamily="18" charset="0"/>
              </a:rPr>
              <a:t>top of Backbone until </a:t>
            </a:r>
            <a:r>
              <a:rPr lang="en-US" sz="3600" dirty="0" smtClean="0">
                <a:solidFill>
                  <a:schemeClr val="bg1"/>
                </a:solidFill>
                <a:latin typeface="Garamond" pitchFamily="18" charset="0"/>
              </a:rPr>
              <a:t>you </a:t>
            </a:r>
            <a:r>
              <a:rPr lang="en-US" sz="3600" dirty="0">
                <a:solidFill>
                  <a:schemeClr val="bg1"/>
                </a:solidFill>
                <a:latin typeface="Garamond" pitchFamily="18" charset="0"/>
              </a:rPr>
              <a:t>know </a:t>
            </a:r>
            <a:r>
              <a:rPr lang="en-US" sz="3600" dirty="0" smtClean="0">
                <a:solidFill>
                  <a:schemeClr val="bg1"/>
                </a:solidFill>
                <a:latin typeface="Garamond" pitchFamily="18" charset="0"/>
              </a:rPr>
              <a:t>Backbone.</a:t>
            </a:r>
            <a:endParaRPr lang="en-US" sz="3600" dirty="0">
              <a:solidFill>
                <a:schemeClr val="bg1"/>
              </a:solidFill>
              <a:latin typeface="Garamond" pitchFamily="18" charset="0"/>
            </a:endParaRPr>
          </a:p>
          <a:p>
            <a:pPr marL="400050" lvl="1" indent="0" fontAlgn="auto">
              <a:spcAft>
                <a:spcPts val="0"/>
              </a:spcAft>
              <a:buNone/>
              <a:defRPr/>
            </a:pPr>
            <a:r>
              <a:rPr lang="en-US" sz="3600" dirty="0" smtClean="0">
                <a:solidFill>
                  <a:schemeClr val="bg1"/>
                </a:solidFill>
                <a:latin typeface="Garamond" pitchFamily="18" charset="0"/>
              </a:rPr>
              <a:t>Don’t </a:t>
            </a:r>
            <a:r>
              <a:rPr lang="en-US" sz="3600" dirty="0">
                <a:solidFill>
                  <a:schemeClr val="bg1"/>
                </a:solidFill>
                <a:latin typeface="Garamond" pitchFamily="18" charset="0"/>
              </a:rPr>
              <a:t>learn it by theory: It’s MV*. </a:t>
            </a:r>
            <a:endParaRPr lang="en-US" sz="3200" dirty="0">
              <a:solidFill>
                <a:schemeClr val="bg1"/>
              </a:solidFill>
              <a:latin typeface="Garamond" pitchFamily="18" charset="0"/>
            </a:endParaRPr>
          </a:p>
        </p:txBody>
      </p:sp>
      <p:cxnSp>
        <p:nvCxnSpPr>
          <p:cNvPr id="8" name="Straight Connector 7"/>
          <p:cNvCxnSpPr/>
          <p:nvPr/>
        </p:nvCxnSpPr>
        <p:spPr>
          <a:xfrm>
            <a:off x="0" y="304800"/>
            <a:ext cx="9144086"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024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347312">
            <a:off x="8194675" y="30163"/>
            <a:ext cx="8223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Kor\Desktop\aberde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340548"/>
            <a:ext cx="1676399" cy="26905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28223132"/>
      </p:ext>
    </p:extLst>
  </p:cSld>
  <p:clrMapOvr>
    <a:masterClrMapping/>
  </p:clrMapOvr>
  <mc:AlternateContent xmlns:mc="http://schemas.openxmlformats.org/markup-compatibility/2006" xmlns:p14="http://schemas.microsoft.com/office/powerpoint/2010/main">
    <mc:Choice Requires="p14">
      <p:transition spd="slow" advTm="175398">
        <p14:prism isContent="1" isInverted="1"/>
      </p:transition>
    </mc:Choice>
    <mc:Fallback xmlns="">
      <p:transition spd="slow" advTm="17539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down)">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wipe(down)">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wipe(down)">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wipe(down)">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wipe(down)">
                                      <p:cBhvr>
                                        <p:cTn id="2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txBox="1">
            <a:spLocks/>
          </p:cNvSpPr>
          <p:nvPr/>
        </p:nvSpPr>
        <p:spPr bwMode="auto">
          <a:xfrm>
            <a:off x="0" y="304800"/>
            <a:ext cx="9144086" cy="6553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150000"/>
              </a:lnSpc>
              <a:spcAft>
                <a:spcPts val="0"/>
              </a:spcAft>
              <a:buNone/>
              <a:defRPr/>
            </a:pPr>
            <a:r>
              <a:rPr lang="en-US" sz="4400" b="1" dirty="0" smtClean="0">
                <a:solidFill>
                  <a:prstClr val="white"/>
                </a:solidFill>
                <a:latin typeface="Garamond" pitchFamily="18" charset="0"/>
              </a:rPr>
              <a:t>Backend </a:t>
            </a:r>
            <a:r>
              <a:rPr lang="en-US" sz="4400" b="1" dirty="0" err="1" smtClean="0">
                <a:solidFill>
                  <a:prstClr val="white"/>
                </a:solidFill>
                <a:latin typeface="Garamond" pitchFamily="18" charset="0"/>
              </a:rPr>
              <a:t>Vs</a:t>
            </a:r>
            <a:r>
              <a:rPr lang="en-US" sz="4400" b="1" dirty="0" smtClean="0">
                <a:solidFill>
                  <a:prstClr val="white"/>
                </a:solidFill>
                <a:latin typeface="Garamond" pitchFamily="18" charset="0"/>
              </a:rPr>
              <a:t> Frontend</a:t>
            </a:r>
            <a:endParaRPr lang="en-US" sz="4400" dirty="0" smtClean="0">
              <a:solidFill>
                <a:schemeClr val="bg1"/>
              </a:solidFill>
            </a:endParaRPr>
          </a:p>
          <a:p>
            <a:pPr marL="0" indent="0" fontAlgn="auto">
              <a:spcAft>
                <a:spcPts val="0"/>
              </a:spcAft>
              <a:buNone/>
              <a:defRPr/>
            </a:pPr>
            <a:r>
              <a:rPr lang="en-US" sz="3600" dirty="0" smtClean="0">
                <a:solidFill>
                  <a:schemeClr val="bg1"/>
                </a:solidFill>
                <a:latin typeface="Garamond" pitchFamily="18" charset="0"/>
              </a:rPr>
              <a:t>	</a:t>
            </a:r>
          </a:p>
          <a:p>
            <a:pPr marL="0" indent="0" fontAlgn="auto">
              <a:spcAft>
                <a:spcPts val="0"/>
              </a:spcAft>
              <a:buNone/>
              <a:defRPr/>
            </a:pPr>
            <a:endParaRPr lang="en-US" sz="3600" dirty="0">
              <a:solidFill>
                <a:schemeClr val="bg1"/>
              </a:solidFill>
              <a:latin typeface="Garamond" pitchFamily="18" charset="0"/>
            </a:endParaRPr>
          </a:p>
          <a:p>
            <a:pPr marL="0" indent="0" fontAlgn="auto">
              <a:spcAft>
                <a:spcPts val="0"/>
              </a:spcAft>
              <a:buNone/>
              <a:defRPr/>
            </a:pPr>
            <a:r>
              <a:rPr lang="en-US" sz="3600" dirty="0" smtClean="0">
                <a:solidFill>
                  <a:schemeClr val="bg1"/>
                </a:solidFill>
                <a:latin typeface="Garamond" pitchFamily="18" charset="0"/>
              </a:rPr>
              <a:t>	</a:t>
            </a:r>
          </a:p>
        </p:txBody>
      </p:sp>
      <p:pic>
        <p:nvPicPr>
          <p:cNvPr id="7" name="Picture 2" descr="C:\Users\Kor\Desktop\wpid-2011-12-09-13-0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524000"/>
            <a:ext cx="4762500" cy="357187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0" y="304800"/>
            <a:ext cx="9144086"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676400" y="5105400"/>
            <a:ext cx="6172200" cy="1077218"/>
          </a:xfrm>
          <a:prstGeom prst="rect">
            <a:avLst/>
          </a:prstGeom>
          <a:noFill/>
        </p:spPr>
        <p:txBody>
          <a:bodyPr wrap="square" rtlCol="0">
            <a:spAutoFit/>
          </a:bodyPr>
          <a:lstStyle/>
          <a:p>
            <a:r>
              <a:rPr lang="en-US" sz="3200" dirty="0" smtClean="0">
                <a:solidFill>
                  <a:schemeClr val="bg1"/>
                </a:solidFill>
              </a:rPr>
              <a:t>Damn Backbone, you are taking too much control. Over my dead body!</a:t>
            </a:r>
            <a:endParaRPr lang="en-US" sz="3200" dirty="0">
              <a:solidFill>
                <a:schemeClr val="bg1"/>
              </a:solidFill>
            </a:endParaRPr>
          </a:p>
        </p:txBody>
      </p:sp>
      <p:pic>
        <p:nvPicPr>
          <p:cNvPr id="10" name="Picture 2" descr="C:\Users\Kor\Desktop\aberde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340548"/>
            <a:ext cx="1676399" cy="26905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172"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347312">
            <a:off x="8194675" y="30163"/>
            <a:ext cx="8223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1228478"/>
      </p:ext>
    </p:extLst>
  </p:cSld>
  <p:clrMapOvr>
    <a:masterClrMapping/>
  </p:clrMapOvr>
  <mc:AlternateContent xmlns:mc="http://schemas.openxmlformats.org/markup-compatibility/2006" xmlns:p14="http://schemas.microsoft.com/office/powerpoint/2010/main">
    <mc:Choice Requires="p14">
      <p:transition spd="slow" advTm="90942">
        <p14:prism isContent="1" isInverted="1"/>
      </p:transition>
    </mc:Choice>
    <mc:Fallback xmlns="">
      <p:transition spd="slow" advTm="90942">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txBox="1">
            <a:spLocks/>
          </p:cNvSpPr>
          <p:nvPr/>
        </p:nvSpPr>
        <p:spPr bwMode="auto">
          <a:xfrm>
            <a:off x="0" y="304800"/>
            <a:ext cx="9144086" cy="6553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150000"/>
              </a:lnSpc>
              <a:spcAft>
                <a:spcPts val="0"/>
              </a:spcAft>
              <a:buNone/>
              <a:defRPr/>
            </a:pPr>
            <a:r>
              <a:rPr lang="en-US" sz="4400" b="1" dirty="0" smtClean="0">
                <a:solidFill>
                  <a:prstClr val="white"/>
                </a:solidFill>
                <a:latin typeface="Garamond" pitchFamily="18" charset="0"/>
              </a:rPr>
              <a:t>The </a:t>
            </a:r>
            <a:r>
              <a:rPr lang="en-US" sz="4400" b="1" dirty="0" smtClean="0">
                <a:solidFill>
                  <a:prstClr val="white"/>
                </a:solidFill>
                <a:latin typeface="Garamond" pitchFamily="18" charset="0"/>
              </a:rPr>
              <a:t>#</a:t>
            </a:r>
            <a:r>
              <a:rPr lang="en-US" sz="4400" b="1" dirty="0" err="1" smtClean="0">
                <a:solidFill>
                  <a:prstClr val="white"/>
                </a:solidFill>
                <a:latin typeface="Garamond" pitchFamily="18" charset="0"/>
              </a:rPr>
              <a:t>ahah</a:t>
            </a:r>
            <a:r>
              <a:rPr lang="en-US" sz="4400" b="1" dirty="0" smtClean="0">
                <a:solidFill>
                  <a:prstClr val="white"/>
                </a:solidFill>
                <a:latin typeface="Garamond" pitchFamily="18" charset="0"/>
              </a:rPr>
              <a:t> moment </a:t>
            </a:r>
            <a:r>
              <a:rPr lang="en-US" sz="3600" dirty="0" smtClean="0">
                <a:solidFill>
                  <a:schemeClr val="bg1"/>
                </a:solidFill>
                <a:latin typeface="Garamond" pitchFamily="18" charset="0"/>
              </a:rPr>
              <a:t>	</a:t>
            </a:r>
          </a:p>
          <a:p>
            <a:pPr marL="0" indent="0" fontAlgn="auto">
              <a:spcAft>
                <a:spcPts val="0"/>
              </a:spcAft>
              <a:buNone/>
              <a:defRPr/>
            </a:pPr>
            <a:endParaRPr lang="en-US" sz="3600" dirty="0">
              <a:solidFill>
                <a:schemeClr val="bg1"/>
              </a:solidFill>
              <a:latin typeface="Garamond" pitchFamily="18" charset="0"/>
            </a:endParaRPr>
          </a:p>
          <a:p>
            <a:pPr marL="0" indent="0" fontAlgn="auto">
              <a:spcAft>
                <a:spcPts val="0"/>
              </a:spcAft>
              <a:buNone/>
              <a:defRPr/>
            </a:pPr>
            <a:r>
              <a:rPr lang="en-US" sz="3600" dirty="0" smtClean="0">
                <a:solidFill>
                  <a:schemeClr val="bg1"/>
                </a:solidFill>
                <a:latin typeface="Garamond" pitchFamily="18" charset="0"/>
              </a:rPr>
              <a:t>	</a:t>
            </a:r>
          </a:p>
        </p:txBody>
      </p:sp>
      <p:sp>
        <p:nvSpPr>
          <p:cNvPr id="7171" name="Content Placeholder 5"/>
          <p:cNvSpPr>
            <a:spLocks noGrp="1"/>
          </p:cNvSpPr>
          <p:nvPr>
            <p:ph idx="1"/>
          </p:nvPr>
        </p:nvSpPr>
        <p:spPr>
          <a:xfrm>
            <a:off x="457200" y="1371600"/>
            <a:ext cx="8229600" cy="5334000"/>
          </a:xfrm>
          <a:solidFill>
            <a:schemeClr val="tx1"/>
          </a:solidFill>
        </p:spPr>
        <p:txBody>
          <a:bodyPr/>
          <a:lstStyle/>
          <a:p>
            <a:pPr marL="114300" indent="0">
              <a:buNone/>
            </a:pPr>
            <a:r>
              <a:rPr lang="en-US" sz="2800" b="1" dirty="0" smtClean="0">
                <a:solidFill>
                  <a:schemeClr val="bg1"/>
                </a:solidFill>
              </a:rPr>
              <a:t>Drupal </a:t>
            </a:r>
            <a:r>
              <a:rPr lang="en-US" sz="2800" b="1" dirty="0" smtClean="0">
                <a:solidFill>
                  <a:schemeClr val="bg1"/>
                </a:solidFill>
              </a:rPr>
              <a:t>6 : Let’s program JavaScript with PHP Arrays, why not?</a:t>
            </a:r>
          </a:p>
          <a:p>
            <a:pPr lvl="1"/>
            <a:endParaRPr lang="en-US" dirty="0" smtClean="0">
              <a:solidFill>
                <a:schemeClr val="bg1"/>
              </a:solidFill>
            </a:endParaRPr>
          </a:p>
          <a:p>
            <a:endParaRPr lang="en-US" dirty="0" smtClean="0">
              <a:solidFill>
                <a:schemeClr val="bg1"/>
              </a:solidFill>
            </a:endParaRPr>
          </a:p>
          <a:p>
            <a:pPr marL="342900" lvl="2" indent="-342900"/>
            <a:endParaRPr lang="en-US" b="1" dirty="0" smtClean="0">
              <a:solidFill>
                <a:schemeClr val="bg1"/>
              </a:solidFill>
            </a:endParaRPr>
          </a:p>
        </p:txBody>
      </p:sp>
      <p:pic>
        <p:nvPicPr>
          <p:cNvPr id="9220" name="Picture 4" descr="C:\Users\Kor\Desktop\aha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905000"/>
            <a:ext cx="4191000" cy="185392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0" y="304800"/>
            <a:ext cx="9144086"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8" name="Picture 2" descr="C:\Users\Kor\Desktop\aberde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340548"/>
            <a:ext cx="1676399" cy="26905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172"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347312">
            <a:off x="8194675" y="30163"/>
            <a:ext cx="8223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Kor\Desktop\php_ajax.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400550"/>
            <a:ext cx="8432285" cy="20764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3820180"/>
            <a:ext cx="8458200" cy="523220"/>
          </a:xfrm>
          <a:prstGeom prst="rect">
            <a:avLst/>
          </a:prstGeom>
          <a:noFill/>
        </p:spPr>
        <p:txBody>
          <a:bodyPr wrap="square" rtlCol="0">
            <a:spAutoFit/>
          </a:bodyPr>
          <a:lstStyle/>
          <a:p>
            <a:pPr marL="0" lvl="2" indent="0">
              <a:buNone/>
            </a:pPr>
            <a:r>
              <a:rPr lang="en-US" sz="2800" b="1" dirty="0">
                <a:solidFill>
                  <a:schemeClr val="bg1"/>
                </a:solidFill>
              </a:rPr>
              <a:t> Drupal 7: Ajax from PHP: more </a:t>
            </a:r>
            <a:r>
              <a:rPr lang="en-US" sz="2800" b="1" dirty="0" err="1">
                <a:solidFill>
                  <a:schemeClr val="bg1"/>
                </a:solidFill>
              </a:rPr>
              <a:t>metaprogramming</a:t>
            </a:r>
            <a:endParaRPr lang="en-US" dirty="0">
              <a:solidFill>
                <a:schemeClr val="bg1"/>
              </a:solidFill>
            </a:endParaRPr>
          </a:p>
        </p:txBody>
      </p:sp>
    </p:spTree>
    <p:extLst>
      <p:ext uri="{BB962C8B-B14F-4D97-AF65-F5344CB8AC3E}">
        <p14:creationId xmlns:p14="http://schemas.microsoft.com/office/powerpoint/2010/main" val="3523304131"/>
      </p:ext>
    </p:extLst>
  </p:cSld>
  <p:clrMapOvr>
    <a:masterClrMapping/>
  </p:clrMapOvr>
  <mc:AlternateContent xmlns:mc="http://schemas.openxmlformats.org/markup-compatibility/2006" xmlns:p14="http://schemas.microsoft.com/office/powerpoint/2010/main">
    <mc:Choice Requires="p14">
      <p:transition spd="slow" advTm="18447">
        <p14:prism isContent="1" isInverted="1"/>
      </p:transition>
    </mc:Choice>
    <mc:Fallback xmlns="">
      <p:transition spd="slow" advTm="1844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bwMode="auto">
          <a:xfrm>
            <a:off x="0" y="304800"/>
            <a:ext cx="9144086" cy="6553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150000"/>
              </a:lnSpc>
              <a:spcAft>
                <a:spcPts val="0"/>
              </a:spcAft>
              <a:buNone/>
              <a:defRPr/>
            </a:pPr>
            <a:r>
              <a:rPr lang="en-US" sz="4400" b="1" dirty="0" smtClean="0">
                <a:solidFill>
                  <a:prstClr val="white"/>
                </a:solidFill>
                <a:latin typeface="Garamond" pitchFamily="18" charset="0"/>
              </a:rPr>
              <a:t>Drupal 8</a:t>
            </a:r>
          </a:p>
          <a:p>
            <a:pPr marL="514350" lvl="1" indent="0">
              <a:buNone/>
            </a:pPr>
            <a:endParaRPr lang="en-US" b="1" dirty="0">
              <a:solidFill>
                <a:schemeClr val="bg1"/>
              </a:solidFill>
            </a:endParaRPr>
          </a:p>
          <a:p>
            <a:pPr marL="914400" lvl="2" indent="0">
              <a:buNone/>
            </a:pPr>
            <a:r>
              <a:rPr lang="en-US" sz="3200" b="1" dirty="0" smtClean="0">
                <a:solidFill>
                  <a:schemeClr val="bg1"/>
                </a:solidFill>
                <a:latin typeface="Garamond" pitchFamily="18" charset="0"/>
              </a:rPr>
              <a:t>Please don’t.</a:t>
            </a:r>
            <a:endParaRPr lang="en-US" sz="3200" b="1" dirty="0" smtClean="0">
              <a:solidFill>
                <a:schemeClr val="bg1"/>
              </a:solidFill>
            </a:endParaRPr>
          </a:p>
          <a:p>
            <a:pPr marL="914400" lvl="2" indent="0">
              <a:buNone/>
            </a:pPr>
            <a:endParaRPr lang="en-US" sz="3200" b="1" dirty="0">
              <a:solidFill>
                <a:schemeClr val="bg1"/>
              </a:solidFill>
            </a:endParaRPr>
          </a:p>
          <a:p>
            <a:pPr marL="914400" lvl="2" indent="0">
              <a:buNone/>
            </a:pPr>
            <a:r>
              <a:rPr lang="en-US" sz="3200" b="1" dirty="0">
                <a:solidFill>
                  <a:schemeClr val="bg1"/>
                </a:solidFill>
                <a:latin typeface="Garamond" pitchFamily="18" charset="0"/>
              </a:rPr>
              <a:t>Embrace JavaScript, </a:t>
            </a:r>
            <a:br>
              <a:rPr lang="en-US" sz="3200" b="1" dirty="0">
                <a:solidFill>
                  <a:schemeClr val="bg1"/>
                </a:solidFill>
                <a:latin typeface="Garamond" pitchFamily="18" charset="0"/>
              </a:rPr>
            </a:br>
            <a:r>
              <a:rPr lang="en-US" sz="3200" b="1" dirty="0" smtClean="0">
                <a:solidFill>
                  <a:schemeClr val="bg1"/>
                </a:solidFill>
                <a:latin typeface="Garamond" pitchFamily="18" charset="0"/>
              </a:rPr>
              <a:t>Let it be part </a:t>
            </a:r>
            <a:r>
              <a:rPr lang="en-US" sz="3200" b="1" dirty="0">
                <a:solidFill>
                  <a:schemeClr val="bg1"/>
                </a:solidFill>
                <a:latin typeface="Garamond" pitchFamily="18" charset="0"/>
              </a:rPr>
              <a:t>of “the Drupal way</a:t>
            </a:r>
            <a:r>
              <a:rPr lang="en-US" sz="3200" b="1" dirty="0" smtClean="0">
                <a:solidFill>
                  <a:schemeClr val="bg1"/>
                </a:solidFill>
                <a:latin typeface="Garamond" pitchFamily="18" charset="0"/>
              </a:rPr>
              <a:t>”</a:t>
            </a:r>
          </a:p>
          <a:p>
            <a:pPr marL="914400" lvl="2" indent="0">
              <a:buNone/>
            </a:pPr>
            <a:endParaRPr lang="en-US" sz="3200" b="1" dirty="0">
              <a:solidFill>
                <a:schemeClr val="bg1"/>
              </a:solidFill>
              <a:latin typeface="Garamond" pitchFamily="18" charset="0"/>
            </a:endParaRPr>
          </a:p>
          <a:p>
            <a:pPr marL="914400" lvl="2" indent="0">
              <a:buNone/>
            </a:pPr>
            <a:r>
              <a:rPr lang="en-US" sz="3200" b="1" dirty="0" smtClean="0">
                <a:solidFill>
                  <a:schemeClr val="bg1"/>
                </a:solidFill>
                <a:latin typeface="Garamond" pitchFamily="18" charset="0"/>
              </a:rPr>
              <a:t>Thanks to </a:t>
            </a:r>
            <a:r>
              <a:rPr lang="en-US" sz="3200" b="1" dirty="0" smtClean="0">
                <a:solidFill>
                  <a:schemeClr val="bg1"/>
                </a:solidFill>
                <a:latin typeface="Garamond" pitchFamily="18" charset="0"/>
              </a:rPr>
              <a:t>Larry </a:t>
            </a:r>
            <a:r>
              <a:rPr lang="en-US" sz="3200" b="1" dirty="0" err="1" smtClean="0">
                <a:solidFill>
                  <a:schemeClr val="bg1"/>
                </a:solidFill>
                <a:latin typeface="Garamond" pitchFamily="18" charset="0"/>
              </a:rPr>
              <a:t>Gardfield</a:t>
            </a:r>
            <a:r>
              <a:rPr lang="en-US" sz="3200" b="1" dirty="0" smtClean="0">
                <a:solidFill>
                  <a:schemeClr val="bg1"/>
                </a:solidFill>
                <a:latin typeface="Garamond" pitchFamily="18" charset="0"/>
              </a:rPr>
              <a:t> &amp; </a:t>
            </a:r>
            <a:r>
              <a:rPr lang="en-US" sz="3200" b="1" dirty="0" smtClean="0">
                <a:solidFill>
                  <a:schemeClr val="bg1"/>
                </a:solidFill>
                <a:latin typeface="Garamond" pitchFamily="18" charset="0"/>
              </a:rPr>
              <a:t>WSCII Initiative </a:t>
            </a:r>
            <a:endParaRPr lang="en-US" sz="3200" b="1" dirty="0">
              <a:solidFill>
                <a:schemeClr val="bg1"/>
              </a:solidFill>
              <a:latin typeface="Garamond" pitchFamily="18" charset="0"/>
            </a:endParaRPr>
          </a:p>
          <a:p>
            <a:pPr marL="1371600" lvl="3" indent="0">
              <a:buNone/>
            </a:pPr>
            <a:endParaRPr lang="en-US" sz="2800" b="1" dirty="0">
              <a:solidFill>
                <a:schemeClr val="bg1"/>
              </a:solidFill>
            </a:endParaRPr>
          </a:p>
          <a:p>
            <a:pPr marL="914400" lvl="2" indent="0">
              <a:buNone/>
            </a:pPr>
            <a:endParaRPr lang="en-US" b="1" dirty="0">
              <a:solidFill>
                <a:schemeClr val="bg1"/>
              </a:solidFill>
            </a:endParaRPr>
          </a:p>
          <a:p>
            <a:pPr marL="914400" lvl="2" indent="0">
              <a:buNone/>
            </a:pPr>
            <a:endParaRPr lang="en-US" b="1" dirty="0">
              <a:solidFill>
                <a:schemeClr val="bg1"/>
              </a:solidFill>
            </a:endParaRPr>
          </a:p>
          <a:p>
            <a:pPr marL="914400" lvl="2" indent="0">
              <a:buNone/>
            </a:pPr>
            <a:endParaRPr lang="en-US" b="1" dirty="0">
              <a:solidFill>
                <a:schemeClr val="bg1"/>
              </a:solidFill>
            </a:endParaRPr>
          </a:p>
          <a:p>
            <a:pPr lvl="2"/>
            <a:endParaRPr lang="en-US" dirty="0">
              <a:solidFill>
                <a:schemeClr val="bg1"/>
              </a:solidFill>
            </a:endParaRPr>
          </a:p>
          <a:p>
            <a:pPr lvl="1"/>
            <a:endParaRPr lang="en-US" dirty="0">
              <a:solidFill>
                <a:schemeClr val="bg1"/>
              </a:solidFill>
            </a:endParaRPr>
          </a:p>
          <a:p>
            <a:endParaRPr lang="en-US" dirty="0">
              <a:solidFill>
                <a:schemeClr val="bg1"/>
              </a:solidFill>
            </a:endParaRPr>
          </a:p>
          <a:p>
            <a:pPr marL="0" indent="0" algn="ctr" fontAlgn="auto">
              <a:lnSpc>
                <a:spcPct val="150000"/>
              </a:lnSpc>
              <a:spcAft>
                <a:spcPts val="0"/>
              </a:spcAft>
              <a:buNone/>
              <a:defRPr/>
            </a:pPr>
            <a:endParaRPr lang="en-US" sz="3600" dirty="0" smtClean="0">
              <a:solidFill>
                <a:schemeClr val="bg1"/>
              </a:solidFill>
              <a:latin typeface="Garamond" pitchFamily="18" charset="0"/>
            </a:endParaRPr>
          </a:p>
        </p:txBody>
      </p:sp>
      <p:cxnSp>
        <p:nvCxnSpPr>
          <p:cNvPr id="6" name="Straight Connector 5"/>
          <p:cNvCxnSpPr/>
          <p:nvPr/>
        </p:nvCxnSpPr>
        <p:spPr>
          <a:xfrm>
            <a:off x="0" y="304800"/>
            <a:ext cx="9144086"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717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347312">
            <a:off x="8194675" y="30163"/>
            <a:ext cx="8223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Kor\Desktop\aberde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340548"/>
            <a:ext cx="1676399" cy="26905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972046"/>
      </p:ext>
    </p:extLst>
  </p:cSld>
  <p:clrMapOvr>
    <a:masterClrMapping/>
  </p:clrMapOvr>
  <mc:AlternateContent xmlns:mc="http://schemas.openxmlformats.org/markup-compatibility/2006" xmlns:p14="http://schemas.microsoft.com/office/powerpoint/2010/main">
    <mc:Choice Requires="p14">
      <p:transition spd="slow" advTm="141496">
        <p14:prism isContent="1" isInverted="1"/>
      </p:transition>
    </mc:Choice>
    <mc:Fallback xmlns="">
      <p:transition spd="slow" advTm="141496">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bwMode="auto">
          <a:xfrm>
            <a:off x="0" y="304800"/>
            <a:ext cx="9144086" cy="6553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150000"/>
              </a:lnSpc>
              <a:spcAft>
                <a:spcPts val="0"/>
              </a:spcAft>
              <a:buNone/>
              <a:defRPr/>
            </a:pPr>
            <a:r>
              <a:rPr lang="en-US" sz="4400" b="1" dirty="0" smtClean="0">
                <a:solidFill>
                  <a:prstClr val="white"/>
                </a:solidFill>
                <a:latin typeface="Garamond" pitchFamily="18" charset="0"/>
              </a:rPr>
              <a:t>Thank you</a:t>
            </a:r>
          </a:p>
          <a:p>
            <a:pPr marL="114300" indent="0" algn="ctr">
              <a:buNone/>
            </a:pPr>
            <a:endParaRPr lang="en-US" b="1" dirty="0" smtClean="0">
              <a:solidFill>
                <a:schemeClr val="bg1"/>
              </a:solidFill>
            </a:endParaRPr>
          </a:p>
          <a:p>
            <a:pPr marL="114300" indent="0" algn="ctr">
              <a:buNone/>
            </a:pPr>
            <a:r>
              <a:rPr lang="en-US" dirty="0" smtClean="0">
                <a:solidFill>
                  <a:schemeClr val="bg1"/>
                </a:solidFill>
              </a:rPr>
              <a:t>Link with extended </a:t>
            </a:r>
            <a:r>
              <a:rPr lang="en-US" b="1" dirty="0" smtClean="0">
                <a:solidFill>
                  <a:schemeClr val="bg1"/>
                </a:solidFill>
              </a:rPr>
              <a:t>slides</a:t>
            </a:r>
            <a:r>
              <a:rPr lang="en-US" dirty="0" smtClean="0">
                <a:solidFill>
                  <a:schemeClr val="bg1"/>
                </a:solidFill>
              </a:rPr>
              <a:t> : twitter </a:t>
            </a:r>
            <a:r>
              <a:rPr lang="en-US" b="1" dirty="0" smtClean="0">
                <a:solidFill>
                  <a:schemeClr val="bg1"/>
                </a:solidFill>
              </a:rPr>
              <a:t>@</a:t>
            </a:r>
            <a:r>
              <a:rPr lang="en-US" b="1" dirty="0" err="1" smtClean="0">
                <a:solidFill>
                  <a:schemeClr val="bg1"/>
                </a:solidFill>
              </a:rPr>
              <a:t>dcorbacho</a:t>
            </a:r>
            <a:endParaRPr lang="en-US" sz="3200" b="1" dirty="0">
              <a:solidFill>
                <a:schemeClr val="bg1"/>
              </a:solidFill>
            </a:endParaRPr>
          </a:p>
          <a:p>
            <a:pPr marL="914400" lvl="2" indent="0">
              <a:buNone/>
            </a:pPr>
            <a:endParaRPr lang="en-US" sz="3200" b="1" dirty="0" smtClean="0">
              <a:solidFill>
                <a:schemeClr val="bg1"/>
              </a:solidFill>
            </a:endParaRPr>
          </a:p>
          <a:p>
            <a:pPr marL="914400" lvl="2" indent="0">
              <a:buNone/>
            </a:pPr>
            <a:r>
              <a:rPr lang="en-US" sz="3200" b="1" dirty="0" smtClean="0">
                <a:solidFill>
                  <a:schemeClr val="bg1"/>
                </a:solidFill>
              </a:rPr>
              <a:t>           Ethan will continue now … </a:t>
            </a:r>
          </a:p>
          <a:p>
            <a:pPr marL="1371600" lvl="3" indent="0">
              <a:buNone/>
            </a:pPr>
            <a:endParaRPr lang="en-US" sz="2800" b="1" dirty="0">
              <a:solidFill>
                <a:schemeClr val="bg1"/>
              </a:solidFill>
            </a:endParaRPr>
          </a:p>
          <a:p>
            <a:pPr marL="914400" lvl="2" indent="0">
              <a:buNone/>
            </a:pPr>
            <a:endParaRPr lang="en-US" b="1" dirty="0">
              <a:solidFill>
                <a:schemeClr val="bg1"/>
              </a:solidFill>
            </a:endParaRPr>
          </a:p>
          <a:p>
            <a:pPr marL="914400" lvl="2" indent="0">
              <a:buNone/>
            </a:pPr>
            <a:endParaRPr lang="en-US" b="1" dirty="0">
              <a:solidFill>
                <a:schemeClr val="bg1"/>
              </a:solidFill>
            </a:endParaRPr>
          </a:p>
          <a:p>
            <a:pPr marL="914400" lvl="2" indent="0">
              <a:buNone/>
            </a:pPr>
            <a:endParaRPr lang="en-US" b="1" dirty="0">
              <a:solidFill>
                <a:schemeClr val="bg1"/>
              </a:solidFill>
            </a:endParaRPr>
          </a:p>
          <a:p>
            <a:pPr lvl="2"/>
            <a:endParaRPr lang="en-US" dirty="0">
              <a:solidFill>
                <a:schemeClr val="bg1"/>
              </a:solidFill>
            </a:endParaRPr>
          </a:p>
          <a:p>
            <a:pPr lvl="1"/>
            <a:endParaRPr lang="en-US" dirty="0">
              <a:solidFill>
                <a:schemeClr val="bg1"/>
              </a:solidFill>
            </a:endParaRPr>
          </a:p>
          <a:p>
            <a:endParaRPr lang="en-US" dirty="0">
              <a:solidFill>
                <a:schemeClr val="bg1"/>
              </a:solidFill>
            </a:endParaRPr>
          </a:p>
          <a:p>
            <a:pPr marL="0" indent="0" algn="ctr" fontAlgn="auto">
              <a:lnSpc>
                <a:spcPct val="150000"/>
              </a:lnSpc>
              <a:spcAft>
                <a:spcPts val="0"/>
              </a:spcAft>
              <a:buNone/>
              <a:defRPr/>
            </a:pPr>
            <a:endParaRPr lang="en-US" sz="3600" dirty="0" smtClean="0">
              <a:solidFill>
                <a:schemeClr val="bg1"/>
              </a:solidFill>
              <a:latin typeface="Garamond" pitchFamily="18" charset="0"/>
            </a:endParaRPr>
          </a:p>
        </p:txBody>
      </p:sp>
      <p:cxnSp>
        <p:nvCxnSpPr>
          <p:cNvPr id="6" name="Straight Connector 5"/>
          <p:cNvCxnSpPr/>
          <p:nvPr/>
        </p:nvCxnSpPr>
        <p:spPr>
          <a:xfrm>
            <a:off x="0" y="304800"/>
            <a:ext cx="9144086"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717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347312">
            <a:off x="8194675" y="30163"/>
            <a:ext cx="8223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Kor\Desktop\aberde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340548"/>
            <a:ext cx="1676399" cy="26905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95052"/>
      </p:ext>
    </p:extLst>
  </p:cSld>
  <p:clrMapOvr>
    <a:masterClrMapping/>
  </p:clrMapOvr>
  <mc:AlternateContent xmlns:mc="http://schemas.openxmlformats.org/markup-compatibility/2006" xmlns:p14="http://schemas.microsoft.com/office/powerpoint/2010/main">
    <mc:Choice Requires="p14">
      <p:transition spd="slow" advTm="122431">
        <p14:prism isContent="1" isInverted="1"/>
      </p:transition>
    </mc:Choice>
    <mc:Fallback xmlns="">
      <p:transition spd="slow" advTm="122431">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990600"/>
            <a:ext cx="7467600" cy="838200"/>
          </a:xfrm>
          <a:effectLst>
            <a:outerShdw blurRad="50800" dist="38100" dir="5400000" algn="t" rotWithShape="0">
              <a:prstClr val="black">
                <a:alpha val="40000"/>
              </a:prstClr>
            </a:outerShdw>
          </a:effectLst>
        </p:spPr>
        <p:txBody>
          <a:bodyPr rtlCol="0">
            <a:noAutofit/>
          </a:bodyPr>
          <a:lstStyle/>
          <a:p>
            <a:pPr fontAlgn="auto">
              <a:spcAft>
                <a:spcPts val="0"/>
              </a:spcAft>
              <a:defRPr/>
            </a:pPr>
            <a:r>
              <a:rPr lang="en-US" sz="5400" b="1" dirty="0" smtClean="0">
                <a:solidFill>
                  <a:schemeClr val="bg1"/>
                </a:solidFill>
                <a:cs typeface="Aharoni" pitchFamily="2" charset="-79"/>
              </a:rPr>
              <a:t>Ethan Winn</a:t>
            </a:r>
            <a:endParaRPr lang="en-US" sz="4800" b="1" dirty="0">
              <a:solidFill>
                <a:schemeClr val="bg1"/>
              </a:solidFill>
              <a:cs typeface="Aharoni" pitchFamily="2" charset="-79"/>
            </a:endParaRPr>
          </a:p>
        </p:txBody>
      </p:sp>
      <p:sp>
        <p:nvSpPr>
          <p:cNvPr id="3" name="Subtitle 2"/>
          <p:cNvSpPr>
            <a:spLocks noGrp="1"/>
          </p:cNvSpPr>
          <p:nvPr>
            <p:ph type="subTitle" idx="1"/>
          </p:nvPr>
        </p:nvSpPr>
        <p:spPr>
          <a:xfrm>
            <a:off x="1447800" y="2667000"/>
            <a:ext cx="6400800" cy="32004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3">
            <a:schemeClr val="lt1"/>
          </a:lnRef>
          <a:fillRef idx="1">
            <a:schemeClr val="accent1"/>
          </a:fillRef>
          <a:effectRef idx="1">
            <a:schemeClr val="accent1"/>
          </a:effectRef>
          <a:fontRef idx="minor">
            <a:schemeClr val="lt1"/>
          </a:fontRef>
        </p:style>
        <p:txBody>
          <a:bodyPr rtlCol="0">
            <a:noAutofit/>
          </a:bodyPr>
          <a:lstStyle/>
          <a:p>
            <a:pPr lvl="1" algn="l" fontAlgn="auto">
              <a:spcAft>
                <a:spcPts val="0"/>
              </a:spcAft>
              <a:defRPr/>
            </a:pPr>
            <a:endParaRPr lang="en-US" dirty="0">
              <a:solidFill>
                <a:schemeClr val="bg1"/>
              </a:solidFill>
              <a:latin typeface="Cambria" pitchFamily="18" charset="0"/>
            </a:endParaRPr>
          </a:p>
          <a:p>
            <a:pPr lvl="1" algn="l" fontAlgn="auto">
              <a:spcAft>
                <a:spcPts val="0"/>
              </a:spcAft>
              <a:defRPr/>
            </a:pPr>
            <a:endParaRPr lang="en-US" dirty="0" smtClean="0">
              <a:solidFill>
                <a:schemeClr val="bg1"/>
              </a:solidFill>
              <a:latin typeface="Cambria" pitchFamily="18" charset="0"/>
            </a:endParaRPr>
          </a:p>
          <a:p>
            <a:pPr lvl="1" algn="l" fontAlgn="auto">
              <a:spcAft>
                <a:spcPts val="0"/>
              </a:spcAft>
              <a:defRPr/>
            </a:pPr>
            <a:r>
              <a:rPr lang="en-US" dirty="0" smtClean="0">
                <a:solidFill>
                  <a:schemeClr val="bg1"/>
                </a:solidFill>
                <a:latin typeface="Cambria" pitchFamily="18" charset="0"/>
              </a:rPr>
              <a:t>Technical Director</a:t>
            </a:r>
          </a:p>
          <a:p>
            <a:pPr lvl="1" algn="l" fontAlgn="auto">
              <a:spcAft>
                <a:spcPts val="0"/>
              </a:spcAft>
              <a:defRPr/>
            </a:pPr>
            <a:r>
              <a:rPr lang="en-US" dirty="0" smtClean="0">
                <a:solidFill>
                  <a:schemeClr val="bg1"/>
                </a:solidFill>
                <a:latin typeface="Cambria" pitchFamily="18" charset="0"/>
              </a:rPr>
              <a:t>Backbone module maintainer</a:t>
            </a:r>
            <a:r>
              <a:rPr lang="en-US" dirty="0">
                <a:solidFill>
                  <a:schemeClr val="bg1"/>
                </a:solidFill>
                <a:latin typeface="Cambria" pitchFamily="18" charset="0"/>
              </a:rPr>
              <a:t/>
            </a:r>
            <a:br>
              <a:rPr lang="en-US" dirty="0">
                <a:solidFill>
                  <a:schemeClr val="bg1"/>
                </a:solidFill>
                <a:latin typeface="Cambria" pitchFamily="18" charset="0"/>
              </a:rPr>
            </a:br>
            <a:r>
              <a:rPr lang="en-US" dirty="0">
                <a:solidFill>
                  <a:schemeClr val="bg1"/>
                </a:solidFill>
                <a:latin typeface="Cambria" pitchFamily="18" charset="0"/>
              </a:rPr>
              <a:t>twitter @</a:t>
            </a:r>
            <a:r>
              <a:rPr lang="en-US" dirty="0" err="1">
                <a:solidFill>
                  <a:schemeClr val="bg1"/>
                </a:solidFill>
                <a:latin typeface="Cambria" pitchFamily="18" charset="0"/>
              </a:rPr>
              <a:t>eethann</a:t>
            </a:r>
            <a:endParaRPr lang="en-US" dirty="0">
              <a:solidFill>
                <a:schemeClr val="bg1"/>
              </a:solidFill>
              <a:latin typeface="Cambria" pitchFamily="18" charset="0"/>
            </a:endParaRPr>
          </a:p>
        </p:txBody>
      </p:sp>
      <p:grpSp>
        <p:nvGrpSpPr>
          <p:cNvPr id="5" name="Group 4"/>
          <p:cNvGrpSpPr/>
          <p:nvPr/>
        </p:nvGrpSpPr>
        <p:grpSpPr>
          <a:xfrm>
            <a:off x="4805800" y="2143125"/>
            <a:ext cx="3352800" cy="1362075"/>
            <a:chOff x="5638800" y="3657600"/>
            <a:chExt cx="3352800" cy="1362075"/>
          </a:xfrm>
          <a:effectLst>
            <a:outerShdw blurRad="63500" sx="102000" sy="102000" algn="ctr" rotWithShape="0">
              <a:prstClr val="black">
                <a:alpha val="40000"/>
              </a:prstClr>
            </a:outerShdw>
          </a:effectLst>
        </p:grpSpPr>
        <p:sp>
          <p:nvSpPr>
            <p:cNvPr id="6" name="Rectangle 5"/>
            <p:cNvSpPr/>
            <p:nvPr/>
          </p:nvSpPr>
          <p:spPr>
            <a:xfrm>
              <a:off x="5638800" y="3657600"/>
              <a:ext cx="3352800" cy="13620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C:\Users\Kor\Desktop\300w_echodittoLogo5.jpg"/>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44819" y="4010135"/>
              <a:ext cx="2857500" cy="6286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20786789"/>
      </p:ext>
    </p:extLst>
  </p:cSld>
  <p:clrMapOvr>
    <a:masterClrMapping/>
  </p:clrMapOvr>
  <mc:AlternateContent xmlns:mc="http://schemas.openxmlformats.org/markup-compatibility/2006" xmlns:p14="http://schemas.microsoft.com/office/powerpoint/2010/main">
    <mc:Choice Requires="p14">
      <p:transition spd="slow" advTm="13369">
        <p14:prism isContent="1" isInverted="1"/>
      </p:transition>
    </mc:Choice>
    <mc:Fallback xmlns="">
      <p:transition spd="slow" advTm="13369">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304800"/>
            <a:ext cx="9144086" cy="6553200"/>
          </a:xfrm>
          <a:solidFill>
            <a:schemeClr val="tx1"/>
          </a:solidFill>
        </p:spPr>
        <p:txBody>
          <a:bodyPr rtlCol="0">
            <a:normAutofit lnSpcReduction="10000"/>
          </a:bodyPr>
          <a:lstStyle/>
          <a:p>
            <a:pPr marL="0" indent="0" fontAlgn="auto">
              <a:spcAft>
                <a:spcPts val="0"/>
              </a:spcAft>
              <a:buNone/>
              <a:defRPr/>
            </a:pPr>
            <a:r>
              <a:rPr lang="en-US" sz="4000" dirty="0" smtClean="0">
                <a:solidFill>
                  <a:schemeClr val="bg1"/>
                </a:solidFill>
              </a:rPr>
              <a:t>    </a:t>
            </a:r>
            <a:r>
              <a:rPr lang="en-US" sz="4000" dirty="0">
                <a:solidFill>
                  <a:schemeClr val="bg1"/>
                </a:solidFill>
              </a:rPr>
              <a:t> </a:t>
            </a:r>
            <a:endParaRPr lang="en-US" sz="4000" dirty="0" smtClean="0">
              <a:solidFill>
                <a:schemeClr val="bg1"/>
              </a:solidFill>
            </a:endParaRPr>
          </a:p>
          <a:p>
            <a:pPr marL="0" indent="0" fontAlgn="auto">
              <a:spcAft>
                <a:spcPts val="0"/>
              </a:spcAft>
              <a:buNone/>
              <a:defRPr/>
            </a:pPr>
            <a:r>
              <a:rPr lang="en-US" sz="4400" b="1" dirty="0" smtClean="0">
                <a:solidFill>
                  <a:schemeClr val="bg1"/>
                </a:solidFill>
                <a:latin typeface="Garamond" pitchFamily="18" charset="0"/>
              </a:rPr>
              <a:t>  </a:t>
            </a:r>
          </a:p>
          <a:p>
            <a:pPr marL="0" indent="0" fontAlgn="auto">
              <a:spcAft>
                <a:spcPts val="0"/>
              </a:spcAft>
              <a:buNone/>
              <a:defRPr/>
            </a:pPr>
            <a:r>
              <a:rPr lang="en-US" sz="4400" b="1" dirty="0" smtClean="0">
                <a:solidFill>
                  <a:schemeClr val="bg1"/>
                </a:solidFill>
                <a:latin typeface="Garamond" pitchFamily="18" charset="0"/>
              </a:rPr>
              <a:t>   The Future is a </a:t>
            </a:r>
            <a:r>
              <a:rPr lang="en-US" sz="4400" b="1" dirty="0" err="1" smtClean="0">
                <a:solidFill>
                  <a:schemeClr val="bg1"/>
                </a:solidFill>
                <a:latin typeface="Garamond" pitchFamily="18" charset="0"/>
              </a:rPr>
              <a:t>RESTful</a:t>
            </a:r>
            <a:r>
              <a:rPr lang="en-US" sz="4400" b="1" dirty="0" smtClean="0">
                <a:solidFill>
                  <a:schemeClr val="bg1"/>
                </a:solidFill>
                <a:latin typeface="Garamond" pitchFamily="18" charset="0"/>
              </a:rPr>
              <a:t> Drupal</a:t>
            </a:r>
          </a:p>
          <a:p>
            <a:pPr marL="0" indent="0" fontAlgn="auto">
              <a:spcAft>
                <a:spcPts val="0"/>
              </a:spcAft>
              <a:buNone/>
              <a:defRPr/>
            </a:pPr>
            <a:r>
              <a:rPr lang="en-US" dirty="0" smtClean="0">
                <a:solidFill>
                  <a:schemeClr val="bg1"/>
                </a:solidFill>
                <a:latin typeface="Garamond" pitchFamily="18" charset="0"/>
              </a:rPr>
              <a:t>				– Dries </a:t>
            </a:r>
            <a:r>
              <a:rPr lang="en-US" dirty="0" err="1" smtClean="0">
                <a:solidFill>
                  <a:schemeClr val="bg1"/>
                </a:solidFill>
                <a:latin typeface="Garamond" pitchFamily="18" charset="0"/>
              </a:rPr>
              <a:t>Buytaert</a:t>
            </a:r>
            <a:endParaRPr lang="en-US" sz="1400" dirty="0" smtClean="0">
              <a:solidFill>
                <a:schemeClr val="bg1"/>
              </a:solidFill>
              <a:latin typeface="Garamond" pitchFamily="18" charset="0"/>
            </a:endParaRPr>
          </a:p>
          <a:p>
            <a:pPr marL="0" indent="0" fontAlgn="auto">
              <a:spcAft>
                <a:spcPts val="0"/>
              </a:spcAft>
              <a:buNone/>
              <a:defRPr/>
            </a:pPr>
            <a:endParaRPr lang="en-US" sz="1800" dirty="0">
              <a:solidFill>
                <a:schemeClr val="bg1"/>
              </a:solidFill>
            </a:endParaRPr>
          </a:p>
          <a:p>
            <a:pPr marL="0" indent="0" fontAlgn="auto">
              <a:spcAft>
                <a:spcPts val="0"/>
              </a:spcAft>
              <a:buNone/>
              <a:defRPr/>
            </a:pPr>
            <a:endParaRPr lang="en-US" sz="1800" dirty="0" smtClean="0">
              <a:solidFill>
                <a:schemeClr val="bg1"/>
              </a:solidFill>
            </a:endParaRPr>
          </a:p>
          <a:p>
            <a:pPr marL="0" indent="0" fontAlgn="auto">
              <a:spcAft>
                <a:spcPts val="0"/>
              </a:spcAft>
              <a:buNone/>
              <a:defRPr/>
            </a:pPr>
            <a:endParaRPr lang="en-US" sz="1800" dirty="0">
              <a:solidFill>
                <a:schemeClr val="bg1"/>
              </a:solidFill>
            </a:endParaRPr>
          </a:p>
          <a:p>
            <a:pPr marL="0" indent="0" fontAlgn="auto">
              <a:spcAft>
                <a:spcPts val="0"/>
              </a:spcAft>
              <a:buNone/>
              <a:defRPr/>
            </a:pPr>
            <a:endParaRPr lang="en-US" sz="1800" dirty="0" smtClean="0">
              <a:solidFill>
                <a:schemeClr val="bg1"/>
              </a:solidFill>
            </a:endParaRPr>
          </a:p>
          <a:p>
            <a:pPr marL="0" indent="0" fontAlgn="auto">
              <a:spcAft>
                <a:spcPts val="0"/>
              </a:spcAft>
              <a:buNone/>
              <a:defRPr/>
            </a:pPr>
            <a:endParaRPr lang="en-US" sz="1800" dirty="0">
              <a:solidFill>
                <a:schemeClr val="bg1"/>
              </a:solidFill>
            </a:endParaRPr>
          </a:p>
          <a:p>
            <a:pPr marL="0" indent="0" fontAlgn="auto">
              <a:spcAft>
                <a:spcPts val="0"/>
              </a:spcAft>
              <a:buNone/>
              <a:defRPr/>
            </a:pPr>
            <a:endParaRPr lang="en-US" sz="1800" dirty="0" smtClean="0">
              <a:solidFill>
                <a:schemeClr val="bg1"/>
              </a:solidFill>
            </a:endParaRPr>
          </a:p>
          <a:p>
            <a:pPr marL="0" indent="0" fontAlgn="auto">
              <a:spcAft>
                <a:spcPts val="0"/>
              </a:spcAft>
              <a:buNone/>
              <a:defRPr/>
            </a:pPr>
            <a:r>
              <a:rPr lang="en-US" sz="1800" dirty="0" smtClean="0">
                <a:solidFill>
                  <a:schemeClr val="bg1"/>
                </a:solidFill>
              </a:rPr>
              <a:t>                                                          </a:t>
            </a:r>
          </a:p>
          <a:p>
            <a:pPr marL="0" indent="0" fontAlgn="auto">
              <a:spcAft>
                <a:spcPts val="0"/>
              </a:spcAft>
              <a:buNone/>
              <a:defRPr/>
            </a:pPr>
            <a:r>
              <a:rPr lang="en-US" sz="1800" dirty="0" smtClean="0">
                <a:solidFill>
                  <a:schemeClr val="bg1"/>
                </a:solidFill>
              </a:rPr>
              <a:t> </a:t>
            </a:r>
            <a:endParaRPr lang="en-US" sz="1800" dirty="0">
              <a:solidFill>
                <a:schemeClr val="bg1"/>
              </a:solidFill>
            </a:endParaRPr>
          </a:p>
          <a:p>
            <a:pPr marL="0" indent="0" fontAlgn="auto">
              <a:spcAft>
                <a:spcPts val="0"/>
              </a:spcAft>
              <a:buNone/>
              <a:defRPr/>
            </a:pPr>
            <a:r>
              <a:rPr lang="en-US" sz="1800" dirty="0" smtClean="0">
                <a:solidFill>
                  <a:schemeClr val="bg1"/>
                </a:solidFill>
              </a:rPr>
              <a:t>                                                                                       </a:t>
            </a:r>
          </a:p>
          <a:p>
            <a:pPr marL="0" indent="0" fontAlgn="auto">
              <a:spcAft>
                <a:spcPts val="0"/>
              </a:spcAft>
              <a:buNone/>
              <a:defRPr/>
            </a:pPr>
            <a:endParaRPr lang="en-US" sz="1800" dirty="0" smtClean="0">
              <a:solidFill>
                <a:schemeClr val="bg1"/>
              </a:solidFill>
            </a:endParaRPr>
          </a:p>
          <a:p>
            <a:pPr marL="0" indent="0" fontAlgn="auto">
              <a:spcAft>
                <a:spcPts val="0"/>
              </a:spcAft>
              <a:buNone/>
              <a:defRPr/>
            </a:pPr>
            <a:endParaRPr lang="en-US" sz="1800" dirty="0">
              <a:solidFill>
                <a:schemeClr val="bg1"/>
              </a:solidFill>
            </a:endParaRPr>
          </a:p>
          <a:p>
            <a:pPr marL="0" indent="0" fontAlgn="auto">
              <a:spcAft>
                <a:spcPts val="0"/>
              </a:spcAft>
              <a:buNone/>
              <a:defRPr/>
            </a:pPr>
            <a:r>
              <a:rPr lang="en-US" sz="1800" dirty="0" smtClean="0">
                <a:solidFill>
                  <a:schemeClr val="bg1"/>
                </a:solidFill>
              </a:rPr>
              <a:t> </a:t>
            </a:r>
            <a:r>
              <a:rPr lang="en-US" sz="1600" dirty="0" smtClean="0">
                <a:solidFill>
                  <a:schemeClr val="accent1">
                    <a:lumMod val="20000"/>
                    <a:lumOff val="80000"/>
                  </a:schemeClr>
                </a:solidFill>
              </a:rPr>
              <a:t>http</a:t>
            </a:r>
            <a:r>
              <a:rPr lang="en-US" sz="1600" dirty="0">
                <a:solidFill>
                  <a:schemeClr val="accent1">
                    <a:lumMod val="20000"/>
                    <a:lumOff val="80000"/>
                  </a:schemeClr>
                </a:solidFill>
              </a:rPr>
              <a:t>://</a:t>
            </a:r>
            <a:r>
              <a:rPr lang="en-US" sz="1600" dirty="0" smtClean="0">
                <a:solidFill>
                  <a:schemeClr val="accent1">
                    <a:lumMod val="20000"/>
                    <a:lumOff val="80000"/>
                  </a:schemeClr>
                </a:solidFill>
              </a:rPr>
              <a:t>buytaert.net/the-future-is-a-restful-drupal</a:t>
            </a:r>
          </a:p>
          <a:p>
            <a:pPr lvl="1" fontAlgn="auto">
              <a:spcAft>
                <a:spcPts val="0"/>
              </a:spcAft>
              <a:buFont typeface="Arial" pitchFamily="34" charset="0"/>
              <a:buChar char="–"/>
              <a:defRPr/>
            </a:pPr>
            <a:endParaRPr lang="en-US" dirty="0" smtClean="0">
              <a:solidFill>
                <a:schemeClr val="bg1"/>
              </a:solidFill>
            </a:endParaRPr>
          </a:p>
          <a:p>
            <a:pPr fontAlgn="auto">
              <a:spcAft>
                <a:spcPts val="0"/>
              </a:spcAft>
              <a:buFont typeface="Arial" pitchFamily="34" charset="0"/>
              <a:buChar char="•"/>
              <a:defRPr/>
            </a:pPr>
            <a:endParaRPr lang="en-US" dirty="0" smtClean="0">
              <a:solidFill>
                <a:schemeClr val="bg1"/>
              </a:solidFill>
            </a:endParaRPr>
          </a:p>
          <a:p>
            <a:pPr fontAlgn="auto">
              <a:spcAft>
                <a:spcPts val="0"/>
              </a:spcAft>
              <a:buFont typeface="Arial" pitchFamily="34" charset="0"/>
              <a:buChar char="•"/>
              <a:defRPr/>
            </a:pPr>
            <a:endParaRPr lang="en-US" dirty="0" smtClean="0">
              <a:solidFill>
                <a:schemeClr val="bg1"/>
              </a:solidFill>
            </a:endParaRPr>
          </a:p>
          <a:p>
            <a:pPr fontAlgn="auto">
              <a:spcAft>
                <a:spcPts val="0"/>
              </a:spcAft>
              <a:buFont typeface="Arial" pitchFamily="34" charset="0"/>
              <a:buChar char="•"/>
              <a:defRPr/>
            </a:pPr>
            <a:endParaRPr lang="en-US" dirty="0" smtClean="0">
              <a:solidFill>
                <a:schemeClr val="bg1"/>
              </a:solidFill>
            </a:endParaRPr>
          </a:p>
          <a:p>
            <a:pPr fontAlgn="auto">
              <a:spcAft>
                <a:spcPts val="0"/>
              </a:spcAft>
              <a:buFont typeface="Arial" pitchFamily="34" charset="0"/>
              <a:buChar char="•"/>
              <a:defRPr/>
            </a:pPr>
            <a:endParaRPr lang="en-US" dirty="0" smtClean="0">
              <a:solidFill>
                <a:schemeClr val="bg1"/>
              </a:solidFill>
            </a:endParaRPr>
          </a:p>
        </p:txBody>
      </p:sp>
      <p:pic>
        <p:nvPicPr>
          <p:cNvPr id="7170" name="Picture 2" descr="C:\Users\Kor\Desktop\Quote_background_transparent.pn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5410200" y="1143000"/>
            <a:ext cx="3646695" cy="30480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0" y="304800"/>
            <a:ext cx="9144086"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2292"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347312">
            <a:off x="8194675" y="30163"/>
            <a:ext cx="8223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Kor\Desktop\aberdee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340548"/>
            <a:ext cx="1676399" cy="26905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803719"/>
      </p:ext>
    </p:extLst>
  </p:cSld>
  <p:clrMapOvr>
    <a:masterClrMapping/>
  </p:clrMapOvr>
  <mc:AlternateContent xmlns:mc="http://schemas.openxmlformats.org/markup-compatibility/2006" xmlns:p14="http://schemas.microsoft.com/office/powerpoint/2010/main">
    <mc:Choice Requires="p14">
      <p:transition spd="slow" advTm="37487">
        <p14:prism isContent="1" isInverted="1"/>
      </p:transition>
    </mc:Choice>
    <mc:Fallback xmlns="">
      <p:transition spd="slow" advTm="37487">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304800"/>
            <a:ext cx="9144086" cy="6553200"/>
          </a:xfrm>
          <a:solidFill>
            <a:schemeClr val="tx1"/>
          </a:solidFill>
        </p:spPr>
        <p:txBody>
          <a:bodyPr rtlCol="0">
            <a:normAutofit/>
          </a:bodyPr>
          <a:lstStyle/>
          <a:p>
            <a:pPr marL="0" indent="0" fontAlgn="auto">
              <a:lnSpc>
                <a:spcPct val="200000"/>
              </a:lnSpc>
              <a:spcAft>
                <a:spcPts val="0"/>
              </a:spcAft>
              <a:buNone/>
              <a:defRPr/>
            </a:pPr>
            <a:r>
              <a:rPr lang="en-US" sz="4400" b="1" dirty="0" smtClean="0">
                <a:solidFill>
                  <a:schemeClr val="bg1"/>
                </a:solidFill>
                <a:latin typeface="Garamond" pitchFamily="18" charset="0"/>
              </a:rPr>
              <a:t>   Levine´s Law: Start with the Demo</a:t>
            </a:r>
            <a:endParaRPr lang="en-US" dirty="0" smtClean="0">
              <a:solidFill>
                <a:schemeClr val="bg1"/>
              </a:solidFill>
            </a:endParaRPr>
          </a:p>
          <a:p>
            <a:pPr fontAlgn="auto">
              <a:spcAft>
                <a:spcPts val="0"/>
              </a:spcAft>
              <a:buFont typeface="Arial" pitchFamily="34" charset="0"/>
              <a:buChar char="•"/>
              <a:defRPr/>
            </a:pPr>
            <a:endParaRPr lang="en-US" dirty="0" smtClean="0">
              <a:solidFill>
                <a:schemeClr val="bg1"/>
              </a:solidFill>
            </a:endParaRPr>
          </a:p>
        </p:txBody>
      </p:sp>
      <p:cxnSp>
        <p:nvCxnSpPr>
          <p:cNvPr id="7" name="Straight Connector 6"/>
          <p:cNvCxnSpPr/>
          <p:nvPr/>
        </p:nvCxnSpPr>
        <p:spPr>
          <a:xfrm>
            <a:off x="0" y="304800"/>
            <a:ext cx="9144086"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229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347312">
            <a:off x="8194675" y="30163"/>
            <a:ext cx="8223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Kor\Desktop\37275-11-baby-panda-588x4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1895475"/>
            <a:ext cx="5600700" cy="4200525"/>
          </a:xfrm>
          <a:prstGeom prst="rect">
            <a:avLst/>
          </a:prstGeom>
          <a:noFill/>
          <a:ln w="22225">
            <a:solidFill>
              <a:schemeClr val="bg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2" descr="C:\Users\Kor\Desktop\aberde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340548"/>
            <a:ext cx="1676399" cy="26905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870942"/>
      </p:ext>
    </p:extLst>
  </p:cSld>
  <p:clrMapOvr>
    <a:masterClrMapping/>
  </p:clrMapOvr>
  <mc:AlternateContent xmlns:mc="http://schemas.openxmlformats.org/markup-compatibility/2006" xmlns:p14="http://schemas.microsoft.com/office/powerpoint/2010/main">
    <mc:Choice Requires="p14">
      <p:transition spd="slow" advTm="48586">
        <p14:prism isContent="1" isInverted="1"/>
      </p:transition>
    </mc:Choice>
    <mc:Fallback xmlns="">
      <p:transition spd="slow" advTm="48586">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304800"/>
            <a:ext cx="9144086" cy="6553200"/>
          </a:xfrm>
          <a:solidFill>
            <a:schemeClr val="tx1"/>
          </a:solidFill>
        </p:spPr>
        <p:txBody>
          <a:bodyPr rtlCol="0">
            <a:normAutofit/>
          </a:bodyPr>
          <a:lstStyle/>
          <a:p>
            <a:pPr marL="0" indent="0" fontAlgn="auto">
              <a:lnSpc>
                <a:spcPct val="200000"/>
              </a:lnSpc>
              <a:spcAft>
                <a:spcPts val="0"/>
              </a:spcAft>
              <a:buNone/>
              <a:defRPr/>
            </a:pPr>
            <a:r>
              <a:rPr lang="en-US" sz="4400" b="1" dirty="0" smtClean="0">
                <a:solidFill>
                  <a:schemeClr val="bg1"/>
                </a:solidFill>
                <a:latin typeface="Garamond" pitchFamily="18" charset="0"/>
              </a:rPr>
              <a:t>		</a:t>
            </a:r>
            <a:endParaRPr lang="en-US" dirty="0" smtClean="0">
              <a:solidFill>
                <a:schemeClr val="bg1"/>
              </a:solidFill>
            </a:endParaRPr>
          </a:p>
        </p:txBody>
      </p:sp>
      <p:cxnSp>
        <p:nvCxnSpPr>
          <p:cNvPr id="7" name="Straight Connector 6"/>
          <p:cNvCxnSpPr/>
          <p:nvPr/>
        </p:nvCxnSpPr>
        <p:spPr>
          <a:xfrm>
            <a:off x="0" y="304800"/>
            <a:ext cx="9144086"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2292"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347312">
            <a:off x="8194675" y="30163"/>
            <a:ext cx="8223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0" y="6481928"/>
            <a:ext cx="4114800" cy="369332"/>
          </a:xfrm>
          <a:prstGeom prst="rect">
            <a:avLst/>
          </a:prstGeom>
          <a:noFill/>
        </p:spPr>
        <p:txBody>
          <a:bodyPr wrap="square" rtlCol="0">
            <a:spAutoFit/>
          </a:bodyPr>
          <a:lstStyle/>
          <a:p>
            <a:r>
              <a:rPr lang="en-US" dirty="0">
                <a:solidFill>
                  <a:schemeClr val="bg1"/>
                </a:solidFill>
              </a:rPr>
              <a:t>http</a:t>
            </a:r>
            <a:r>
              <a:rPr lang="en-US" dirty="0" smtClean="0">
                <a:solidFill>
                  <a:schemeClr val="bg1"/>
                </a:solidFill>
              </a:rPr>
              <a:t>://www.aberdeencloud.com</a:t>
            </a:r>
            <a:endParaRPr lang="en-US" dirty="0">
              <a:solidFill>
                <a:schemeClr val="bg1"/>
              </a:solidFill>
            </a:endParaRPr>
          </a:p>
        </p:txBody>
      </p:sp>
      <p:pic>
        <p:nvPicPr>
          <p:cNvPr id="2" name="demo_drupalcon.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02347487"/>
      </p:ext>
    </p:extLst>
  </p:cSld>
  <p:clrMapOvr>
    <a:masterClrMapping/>
  </p:clrMapOvr>
  <mc:AlternateContent xmlns:mc="http://schemas.openxmlformats.org/markup-compatibility/2006" xmlns:p14="http://schemas.microsoft.com/office/powerpoint/2010/main">
    <mc:Choice Requires="p14">
      <p:transition spd="slow" advTm="66800">
        <p14:prism isContent="1" isInverted="1"/>
      </p:transition>
    </mc:Choice>
    <mc:Fallback xmlns="">
      <p:transition spd="slow" advTm="6680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Kor\Desktop\web_evolution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08505"/>
            <a:ext cx="2971800" cy="648529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Kor\Desktop\web_evolution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2372" y="408504"/>
            <a:ext cx="3069828" cy="64853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Kor\Desktop\web_evolution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17" y="408506"/>
            <a:ext cx="3327094" cy="648529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457200" y="408504"/>
            <a:ext cx="5638800" cy="1115496"/>
          </a:xfrm>
          <a:solidFill>
            <a:schemeClr val="bg1"/>
          </a:solidFill>
          <a:effectLst/>
        </p:spPr>
        <p:txBody>
          <a:bodyPr/>
          <a:lstStyle/>
          <a:p>
            <a:pPr algn="l"/>
            <a:r>
              <a:rPr lang="en-US" b="1" dirty="0" smtClean="0"/>
              <a:t>      Web evolution</a:t>
            </a:r>
            <a:endParaRPr lang="en-US" b="1" dirty="0"/>
          </a:p>
        </p:txBody>
      </p:sp>
      <p:sp>
        <p:nvSpPr>
          <p:cNvPr id="3" name="TextBox 2"/>
          <p:cNvSpPr txBox="1"/>
          <p:nvPr/>
        </p:nvSpPr>
        <p:spPr>
          <a:xfrm>
            <a:off x="4279900" y="6595646"/>
            <a:ext cx="7900249" cy="338554"/>
          </a:xfrm>
          <a:prstGeom prst="rect">
            <a:avLst/>
          </a:prstGeom>
          <a:noFill/>
        </p:spPr>
        <p:txBody>
          <a:bodyPr wrap="square" rtlCol="0">
            <a:spAutoFit/>
          </a:bodyPr>
          <a:lstStyle/>
          <a:p>
            <a:r>
              <a:rPr lang="en-US" sz="1600" dirty="0" smtClean="0"/>
              <a:t>Credit: </a:t>
            </a:r>
            <a:r>
              <a:rPr lang="en-US" sz="1600" dirty="0" err="1" smtClean="0"/>
              <a:t>Hjörtur</a:t>
            </a:r>
            <a:r>
              <a:rPr lang="en-US" sz="1600" dirty="0" smtClean="0"/>
              <a:t> </a:t>
            </a:r>
            <a:r>
              <a:rPr lang="en-US" sz="1600" dirty="0" err="1"/>
              <a:t>Hilmarsson</a:t>
            </a:r>
            <a:r>
              <a:rPr lang="en-US" sz="1600" dirty="0"/>
              <a:t> (@</a:t>
            </a:r>
            <a:r>
              <a:rPr lang="en-US" sz="1600" dirty="0" err="1"/>
              <a:t>hjortureh</a:t>
            </a:r>
            <a:r>
              <a:rPr lang="en-US" sz="1600" dirty="0"/>
              <a:t>) at 14islands.com</a:t>
            </a:r>
          </a:p>
        </p:txBody>
      </p:sp>
    </p:spTree>
    <p:custDataLst>
      <p:tags r:id="rId1"/>
    </p:custDataLst>
    <p:extLst>
      <p:ext uri="{BB962C8B-B14F-4D97-AF65-F5344CB8AC3E}">
        <p14:creationId xmlns:p14="http://schemas.microsoft.com/office/powerpoint/2010/main" val="3593285730"/>
      </p:ext>
    </p:extLst>
  </p:cSld>
  <p:clrMapOvr>
    <a:masterClrMapping/>
  </p:clrMapOvr>
  <mc:AlternateContent xmlns:mc="http://schemas.openxmlformats.org/markup-compatibility/2006" xmlns:p14="http://schemas.microsoft.com/office/powerpoint/2010/main">
    <mc:Choice Requires="p14">
      <p:transition spd="slow" advTm="202694">
        <p14:prism isContent="1" isInverted="1"/>
      </p:transition>
    </mc:Choice>
    <mc:Fallback xmlns="">
      <p:transition spd="slow" advTm="20269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0-#ppt_w/2"/>
                                          </p:val>
                                        </p:tav>
                                        <p:tav tm="100000">
                                          <p:val>
                                            <p:strVal val="#ppt_x"/>
                                          </p:val>
                                        </p:tav>
                                      </p:tavLst>
                                    </p:anim>
                                    <p:anim calcmode="lin" valueType="num">
                                      <p:cBhvr additive="base">
                                        <p:cTn id="8" dur="500" fill="hold"/>
                                        <p:tgtEl>
                                          <p:spTgt spid="410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101"/>
                                        </p:tgtEl>
                                        <p:attrNameLst>
                                          <p:attrName>style.visibility</p:attrName>
                                        </p:attrNameLst>
                                      </p:cBhvr>
                                      <p:to>
                                        <p:strVal val="visible"/>
                                      </p:to>
                                    </p:set>
                                    <p:anim calcmode="lin" valueType="num">
                                      <p:cBhvr additive="base">
                                        <p:cTn id="13" dur="500" fill="hold"/>
                                        <p:tgtEl>
                                          <p:spTgt spid="4101"/>
                                        </p:tgtEl>
                                        <p:attrNameLst>
                                          <p:attrName>ppt_x</p:attrName>
                                        </p:attrNameLst>
                                      </p:cBhvr>
                                      <p:tavLst>
                                        <p:tav tm="0">
                                          <p:val>
                                            <p:strVal val="0-#ppt_w/2"/>
                                          </p:val>
                                        </p:tav>
                                        <p:tav tm="100000">
                                          <p:val>
                                            <p:strVal val="#ppt_x"/>
                                          </p:val>
                                        </p:tav>
                                      </p:tavLst>
                                    </p:anim>
                                    <p:anim calcmode="lin" valueType="num">
                                      <p:cBhvr additive="base">
                                        <p:cTn id="14" dur="500" fill="hold"/>
                                        <p:tgtEl>
                                          <p:spTgt spid="410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anim calcmode="lin" valueType="num">
                                      <p:cBhvr additive="base">
                                        <p:cTn id="19" dur="500" fill="hold"/>
                                        <p:tgtEl>
                                          <p:spTgt spid="4099"/>
                                        </p:tgtEl>
                                        <p:attrNameLst>
                                          <p:attrName>ppt_x</p:attrName>
                                        </p:attrNameLst>
                                      </p:cBhvr>
                                      <p:tavLst>
                                        <p:tav tm="0">
                                          <p:val>
                                            <p:strVal val="0-#ppt_w/2"/>
                                          </p:val>
                                        </p:tav>
                                        <p:tav tm="100000">
                                          <p:val>
                                            <p:strVal val="#ppt_x"/>
                                          </p:val>
                                        </p:tav>
                                      </p:tavLst>
                                    </p:anim>
                                    <p:anim calcmode="lin" valueType="num">
                                      <p:cBhvr additive="base">
                                        <p:cTn id="20" dur="500" fill="hold"/>
                                        <p:tgtEl>
                                          <p:spTgt spid="40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304800"/>
            <a:ext cx="9144086" cy="6553200"/>
          </a:xfrm>
          <a:solidFill>
            <a:schemeClr val="tx1"/>
          </a:solidFill>
        </p:spPr>
        <p:txBody>
          <a:bodyPr rtlCol="0">
            <a:normAutofit/>
          </a:bodyPr>
          <a:lstStyle/>
          <a:p>
            <a:pPr marL="0" indent="0" fontAlgn="auto">
              <a:lnSpc>
                <a:spcPct val="200000"/>
              </a:lnSpc>
              <a:spcAft>
                <a:spcPts val="0"/>
              </a:spcAft>
              <a:buNone/>
              <a:defRPr/>
            </a:pPr>
            <a:endParaRPr lang="en-US" sz="4400" b="1" dirty="0" smtClean="0">
              <a:solidFill>
                <a:schemeClr val="bg1"/>
              </a:solidFill>
              <a:latin typeface="Garamond" pitchFamily="18" charset="0"/>
            </a:endParaRPr>
          </a:p>
          <a:p>
            <a:pPr marL="0" lvl="0" indent="0" algn="ctr">
              <a:buNone/>
            </a:pPr>
            <a:r>
              <a:rPr lang="en-US" sz="4400" b="1" dirty="0" smtClean="0">
                <a:solidFill>
                  <a:prstClr val="white"/>
                </a:solidFill>
                <a:latin typeface="Garamond" pitchFamily="18" charset="0"/>
              </a:rPr>
              <a:t>Write </a:t>
            </a:r>
            <a:r>
              <a:rPr lang="en-US" sz="4400" b="1" dirty="0">
                <a:solidFill>
                  <a:prstClr val="white"/>
                </a:solidFill>
                <a:latin typeface="Garamond" pitchFamily="18" charset="0"/>
              </a:rPr>
              <a:t>once, run </a:t>
            </a:r>
            <a:r>
              <a:rPr lang="en-US" sz="4400" b="1" dirty="0" smtClean="0">
                <a:solidFill>
                  <a:prstClr val="white"/>
                </a:solidFill>
                <a:latin typeface="Garamond" pitchFamily="18" charset="0"/>
              </a:rPr>
              <a:t>everywhere</a:t>
            </a:r>
            <a:endParaRPr lang="en-US" sz="4400" b="1" dirty="0">
              <a:solidFill>
                <a:prstClr val="white"/>
              </a:solidFill>
              <a:latin typeface="Garamond" pitchFamily="18" charset="0"/>
            </a:endParaRPr>
          </a:p>
          <a:p>
            <a:pPr marL="0" indent="0" fontAlgn="auto">
              <a:lnSpc>
                <a:spcPct val="200000"/>
              </a:lnSpc>
              <a:spcAft>
                <a:spcPts val="0"/>
              </a:spcAft>
              <a:buNone/>
              <a:defRPr/>
            </a:pPr>
            <a:endParaRPr lang="en-US" sz="1400" dirty="0" smtClean="0">
              <a:solidFill>
                <a:schemeClr val="bg1"/>
              </a:solidFill>
              <a:latin typeface="Garamond" pitchFamily="18" charset="0"/>
            </a:endParaRPr>
          </a:p>
          <a:p>
            <a:pPr marL="0" indent="0" fontAlgn="auto">
              <a:spcAft>
                <a:spcPts val="0"/>
              </a:spcAft>
              <a:buNone/>
              <a:defRPr/>
            </a:pPr>
            <a:endParaRPr lang="en-US" sz="1800" dirty="0">
              <a:solidFill>
                <a:schemeClr val="bg1"/>
              </a:solidFill>
              <a:latin typeface="Garamond" pitchFamily="18" charset="0"/>
            </a:endParaRPr>
          </a:p>
          <a:p>
            <a:pPr fontAlgn="auto">
              <a:spcAft>
                <a:spcPts val="0"/>
              </a:spcAft>
              <a:buFont typeface="Arial" pitchFamily="34" charset="0"/>
              <a:buChar char="•"/>
              <a:defRPr/>
            </a:pPr>
            <a:endParaRPr lang="en-US" dirty="0" smtClean="0">
              <a:solidFill>
                <a:schemeClr val="bg1"/>
              </a:solidFill>
            </a:endParaRPr>
          </a:p>
          <a:p>
            <a:pPr fontAlgn="auto">
              <a:spcAft>
                <a:spcPts val="0"/>
              </a:spcAft>
              <a:buFont typeface="Arial" pitchFamily="34" charset="0"/>
              <a:buChar char="•"/>
              <a:defRPr/>
            </a:pPr>
            <a:endParaRPr lang="en-US" dirty="0" smtClean="0">
              <a:solidFill>
                <a:schemeClr val="bg1"/>
              </a:solidFill>
            </a:endParaRPr>
          </a:p>
        </p:txBody>
      </p:sp>
      <p:cxnSp>
        <p:nvCxnSpPr>
          <p:cNvPr id="7" name="Straight Connector 6"/>
          <p:cNvCxnSpPr/>
          <p:nvPr/>
        </p:nvCxnSpPr>
        <p:spPr>
          <a:xfrm>
            <a:off x="0" y="304800"/>
            <a:ext cx="9144086"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229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347312">
            <a:off x="8194675" y="30163"/>
            <a:ext cx="8223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Kor\Desktop\Quote_background_transparent.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00000"/>
                    </a14:imgEffect>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5410200" y="1143000"/>
            <a:ext cx="3646695"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Kor\Desktop\aberdee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340548"/>
            <a:ext cx="1676399" cy="26905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926207"/>
      </p:ext>
    </p:extLst>
  </p:cSld>
  <p:clrMapOvr>
    <a:masterClrMapping/>
  </p:clrMapOvr>
  <mc:AlternateContent xmlns:mc="http://schemas.openxmlformats.org/markup-compatibility/2006" xmlns:p14="http://schemas.microsoft.com/office/powerpoint/2010/main">
    <mc:Choice Requires="p14">
      <p:transition spd="slow" advTm="159405">
        <p14:prism isContent="1" isInverted="1"/>
      </p:transition>
    </mc:Choice>
    <mc:Fallback xmlns="">
      <p:transition spd="slow" advTm="159405">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304800"/>
            <a:ext cx="9144086" cy="6553200"/>
          </a:xfrm>
          <a:solidFill>
            <a:schemeClr val="tx1"/>
          </a:solidFill>
        </p:spPr>
        <p:txBody>
          <a:bodyPr rtlCol="0">
            <a:normAutofit/>
          </a:bodyPr>
          <a:lstStyle/>
          <a:p>
            <a:pPr marL="0" lvl="0" indent="0" algn="ctr">
              <a:lnSpc>
                <a:spcPct val="150000"/>
              </a:lnSpc>
              <a:buNone/>
            </a:pPr>
            <a:r>
              <a:rPr lang="en-US" sz="4400" b="1" dirty="0" smtClean="0">
                <a:solidFill>
                  <a:prstClr val="white"/>
                </a:solidFill>
                <a:latin typeface="Garamond" pitchFamily="18" charset="0"/>
              </a:rPr>
              <a:t>JavaScript </a:t>
            </a:r>
            <a:r>
              <a:rPr lang="en-US" sz="4400" b="1" dirty="0">
                <a:solidFill>
                  <a:prstClr val="white"/>
                </a:solidFill>
                <a:latin typeface="Garamond" pitchFamily="18" charset="0"/>
              </a:rPr>
              <a:t>is growing</a:t>
            </a:r>
            <a:endParaRPr lang="en-US" sz="1400" dirty="0" smtClean="0">
              <a:solidFill>
                <a:schemeClr val="bg1"/>
              </a:solidFill>
              <a:latin typeface="Garamond" pitchFamily="18" charset="0"/>
            </a:endParaRPr>
          </a:p>
          <a:p>
            <a:pPr marL="0" indent="0" fontAlgn="auto">
              <a:spcAft>
                <a:spcPts val="0"/>
              </a:spcAft>
              <a:buNone/>
              <a:defRPr/>
            </a:pPr>
            <a:endParaRPr lang="en-US" sz="1800" dirty="0">
              <a:solidFill>
                <a:schemeClr val="bg1"/>
              </a:solidFill>
              <a:latin typeface="Garamond" pitchFamily="18" charset="0"/>
            </a:endParaRPr>
          </a:p>
          <a:p>
            <a:pPr fontAlgn="auto">
              <a:spcAft>
                <a:spcPts val="0"/>
              </a:spcAft>
              <a:buFont typeface="Arial" pitchFamily="34" charset="0"/>
              <a:buChar char="•"/>
              <a:defRPr/>
            </a:pPr>
            <a:endParaRPr lang="en-US" dirty="0" smtClean="0">
              <a:solidFill>
                <a:schemeClr val="bg1"/>
              </a:solidFill>
            </a:endParaRPr>
          </a:p>
          <a:p>
            <a:pPr fontAlgn="auto">
              <a:spcAft>
                <a:spcPts val="0"/>
              </a:spcAft>
              <a:buFont typeface="Arial" pitchFamily="34" charset="0"/>
              <a:buChar char="•"/>
              <a:defRPr/>
            </a:pPr>
            <a:endParaRPr lang="en-US" dirty="0" smtClean="0">
              <a:solidFill>
                <a:schemeClr val="bg1"/>
              </a:solidFill>
            </a:endParaRPr>
          </a:p>
        </p:txBody>
      </p:sp>
      <p:cxnSp>
        <p:nvCxnSpPr>
          <p:cNvPr id="7" name="Straight Connector 6"/>
          <p:cNvCxnSpPr/>
          <p:nvPr/>
        </p:nvCxnSpPr>
        <p:spPr>
          <a:xfrm>
            <a:off x="0" y="304800"/>
            <a:ext cx="9144086"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229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347312">
            <a:off x="8194675" y="30163"/>
            <a:ext cx="8223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Kor\Desktop\githu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098" y="1476375"/>
            <a:ext cx="8197702" cy="500062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1676400" y="3200399"/>
            <a:ext cx="6248399" cy="24454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12" name="Picture 2" descr="C:\Users\Kor\Desktop\aberdee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340548"/>
            <a:ext cx="1676399" cy="26905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37012173"/>
      </p:ext>
    </p:extLst>
  </p:cSld>
  <p:clrMapOvr>
    <a:masterClrMapping/>
  </p:clrMapOvr>
  <mc:AlternateContent xmlns:mc="http://schemas.openxmlformats.org/markup-compatibility/2006" xmlns:p14="http://schemas.microsoft.com/office/powerpoint/2010/main">
    <mc:Choice Requires="p14">
      <p:transition spd="slow" advTm="69138">
        <p14:prism isContent="1" isInverted="1"/>
      </p:transition>
    </mc:Choice>
    <mc:Fallback xmlns="">
      <p:transition spd="slow" advTm="6913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anim calcmode="lin" valueType="num">
                                      <p:cBhvr>
                                        <p:cTn id="8" dur="700" fill="hold"/>
                                        <p:tgtEl>
                                          <p:spTgt spid="8"/>
                                        </p:tgtEl>
                                        <p:attrNameLst>
                                          <p:attrName>ppt_x</p:attrName>
                                        </p:attrNameLst>
                                      </p:cBhvr>
                                      <p:tavLst>
                                        <p:tav tm="0">
                                          <p:val>
                                            <p:strVal val="#ppt_x"/>
                                          </p:val>
                                        </p:tav>
                                        <p:tav tm="100000">
                                          <p:val>
                                            <p:strVal val="#ppt_x"/>
                                          </p:val>
                                        </p:tav>
                                      </p:tavLst>
                                    </p:anim>
                                    <p:anim calcmode="lin" valueType="num">
                                      <p:cBhvr>
                                        <p:cTn id="9" dur="7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8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4|32.1|33"/>
</p:tagLst>
</file>

<file path=ppt/tags/tag2.xml><?xml version="1.0" encoding="utf-8"?>
<p:tagLst xmlns:a="http://schemas.openxmlformats.org/drawingml/2006/main" xmlns:r="http://schemas.openxmlformats.org/officeDocument/2006/relationships" xmlns:p="http://schemas.openxmlformats.org/presentationml/2006/main">
  <p:tag name="TIMING" val="|14.3|50.7"/>
</p:tagLst>
</file>

<file path=ppt/tags/tag3.xml><?xml version="1.0" encoding="utf-8"?>
<p:tagLst xmlns:a="http://schemas.openxmlformats.org/drawingml/2006/main" xmlns:r="http://schemas.openxmlformats.org/officeDocument/2006/relationships" xmlns:p="http://schemas.openxmlformats.org/presentationml/2006/main">
  <p:tag name="TIMING" val="|79.8"/>
</p:tagLst>
</file>

<file path=ppt/tags/tag4.xml><?xml version="1.0" encoding="utf-8"?>
<p:tagLst xmlns:a="http://schemas.openxmlformats.org/drawingml/2006/main" xmlns:r="http://schemas.openxmlformats.org/officeDocument/2006/relationships" xmlns:p="http://schemas.openxmlformats.org/presentationml/2006/main">
  <p:tag name="TIMING" val="|8.2"/>
</p:tagLst>
</file>

<file path=ppt/tags/tag5.xml><?xml version="1.0" encoding="utf-8"?>
<p:tagLst xmlns:a="http://schemas.openxmlformats.org/drawingml/2006/main" xmlns:r="http://schemas.openxmlformats.org/officeDocument/2006/relationships" xmlns:p="http://schemas.openxmlformats.org/presentationml/2006/main">
  <p:tag name="TIMING" val="|90.4|8.3|31.4|12.8|2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49173</TotalTime>
  <Words>2356</Words>
  <Application>Microsoft Office PowerPoint</Application>
  <PresentationFormat>On-screen Show (4:3)</PresentationFormat>
  <Paragraphs>323</Paragraphs>
  <Slides>25</Slides>
  <Notes>25</Notes>
  <HiddenSlides>1</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Backbone.js in the Front-end David Corbacho Román Ethan Winn</vt:lpstr>
      <vt:lpstr>David Corbacho Román</vt:lpstr>
      <vt:lpstr>Ethan Winn</vt:lpstr>
      <vt:lpstr>PowerPoint Presentation</vt:lpstr>
      <vt:lpstr>PowerPoint Presentation</vt:lpstr>
      <vt:lpstr>PowerPoint Presentation</vt:lpstr>
      <vt:lpstr>      Web evolution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apps</dc:title>
  <dc:creator>Kor</dc:creator>
  <cp:lastModifiedBy>Kor</cp:lastModifiedBy>
  <cp:revision>211</cp:revision>
  <cp:lastPrinted>2012-08-15T17:24:20Z</cp:lastPrinted>
  <dcterms:created xsi:type="dcterms:W3CDTF">2012-05-06T10:16:08Z</dcterms:created>
  <dcterms:modified xsi:type="dcterms:W3CDTF">2012-08-19T10:46:18Z</dcterms:modified>
</cp:coreProperties>
</file>